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  <p:sldMasterId id="2147483702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808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661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8129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9388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18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8083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904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2627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66656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7195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6806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9049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3646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6083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183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6617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81292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93881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188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980832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0904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2627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26279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66656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71953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68068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364677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60838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18303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16617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81292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893881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1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66656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71953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1680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0364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5608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Z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183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8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3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23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523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pic>
        <p:nvPicPr>
          <p:cNvPr id="1031" name="Picture 7" descr="water  forestry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1538"/>
            <a:ext cx="1676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WA Slide Background (2)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3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23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523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pic>
        <p:nvPicPr>
          <p:cNvPr id="1031" name="Picture 7" descr="water  forestry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1538"/>
            <a:ext cx="1676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WA Slide Background (2)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23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523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endParaRPr lang="en-ZA"/>
          </a:p>
        </p:txBody>
      </p:sp>
      <p:sp>
        <p:nvSpPr>
          <p:cNvPr id="523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  <p:pic>
        <p:nvPicPr>
          <p:cNvPr id="1031" name="Picture 7" descr="water  forestry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51538"/>
            <a:ext cx="1676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DWA Slide Background (2)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79FD03-15A4-430E-A286-CF49636A3A64}" type="datetimeFigureOut">
              <a:rPr lang="en-ZA" smtClean="0"/>
              <a:t>2013/02/18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A16F68-53A5-4053-B669-61EA3ED59C2A}" type="slidenum">
              <a:rPr lang="en-ZA" smtClean="0"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hemeOverride" Target="../theme/themeOverrid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Economic Regulator: Options and Models Report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/>
              <a:t>Definition, scope, functions and options</a:t>
            </a:r>
          </a:p>
          <a:p>
            <a:r>
              <a:rPr lang="en-ZA" dirty="0" smtClean="0"/>
              <a:t>15 February 2013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60648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944236"/>
              </p:ext>
            </p:extLst>
          </p:nvPr>
        </p:nvGraphicFramePr>
        <p:xfrm>
          <a:off x="323528" y="260648"/>
          <a:ext cx="8352927" cy="6281877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390952"/>
                <a:gridCol w="3031594"/>
                <a:gridCol w="2540570"/>
                <a:gridCol w="1389811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  scope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 function/s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objective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overlaps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</a:tr>
              <a:tr h="1105988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3 Bulk water tariff/services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Set rules for determination of bulk potable water Tariffs.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Approve bulk potable water tariffs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Ensure reasonable charge for bulk potable water </a:t>
                      </a:r>
                      <a:r>
                        <a:rPr lang="en-ZA" sz="1400" dirty="0" smtClean="0">
                          <a:effectLst/>
                        </a:rPr>
                        <a:t>customer</a:t>
                      </a:r>
                      <a:endParaRPr lang="en-ZA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9057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Assess  compliance with drinking water quality </a:t>
                      </a:r>
                      <a:r>
                        <a:rPr lang="en-ZA" sz="1400" dirty="0" smtClean="0">
                          <a:effectLst/>
                        </a:rPr>
                        <a:t>standards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Meet SANS 241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( Blue drop)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Health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148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Set rules for determination of bulk raw water tariffs</a:t>
                      </a:r>
                      <a:r>
                        <a:rPr lang="en-ZA" sz="1400" dirty="0" smtClean="0">
                          <a:effectLst/>
                        </a:rPr>
                        <a:t>.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 Approve bulk raw water </a:t>
                      </a:r>
                      <a:r>
                        <a:rPr lang="en-ZA" sz="1400" dirty="0" smtClean="0">
                          <a:effectLst/>
                        </a:rPr>
                        <a:t>tariffs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Raw water quality </a:t>
                      </a:r>
                      <a:r>
                        <a:rPr lang="en-ZA" sz="1400" dirty="0" smtClean="0">
                          <a:effectLst/>
                        </a:rPr>
                        <a:t>standards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Ensure reasonable charge for bulk water raw water </a:t>
                      </a:r>
                      <a:r>
                        <a:rPr lang="en-ZA" sz="1400" dirty="0" smtClean="0">
                          <a:effectLst/>
                        </a:rPr>
                        <a:t>customers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511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Sustainability of </a:t>
                      </a:r>
                      <a:r>
                        <a:rPr lang="en-ZA" sz="1400" dirty="0" smtClean="0">
                          <a:effectLst/>
                        </a:rPr>
                        <a:t>institutions</a:t>
                      </a:r>
                      <a:endParaRPr lang="en-ZA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93403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Assess  reliability of </a:t>
                      </a:r>
                      <a:r>
                        <a:rPr lang="en-ZA" sz="1400" dirty="0" smtClean="0">
                          <a:effectLst/>
                        </a:rPr>
                        <a:t>supply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met/ </a:t>
                      </a:r>
                      <a:r>
                        <a:rPr lang="en-ZA" sz="1400" dirty="0" smtClean="0">
                          <a:effectLst/>
                        </a:rPr>
                        <a:t>review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148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Customer protection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met/ </a:t>
                      </a:r>
                      <a:r>
                        <a:rPr lang="en-ZA" sz="1400" dirty="0" smtClean="0">
                          <a:effectLst/>
                        </a:rPr>
                        <a:t>review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2015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Monitor efficiency and serviceability of supply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Specifying asset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conditions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Specifying </a:t>
                      </a:r>
                      <a:r>
                        <a:rPr lang="en-ZA" sz="1400" dirty="0">
                          <a:effectLst/>
                        </a:rPr>
                        <a:t>efficiency and or performance </a:t>
                      </a:r>
                      <a:r>
                        <a:rPr lang="en-ZA" sz="1400" dirty="0" smtClean="0">
                          <a:effectLst/>
                        </a:rPr>
                        <a:t>targets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Technical impacts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14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Regulatory Review</a:t>
                      </a:r>
                      <a:endParaRPr lang="en-ZA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Deal with Disputes/appeals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27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ER Functions (cont.)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949637"/>
              </p:ext>
            </p:extLst>
          </p:nvPr>
        </p:nvGraphicFramePr>
        <p:xfrm>
          <a:off x="251519" y="1640999"/>
          <a:ext cx="8712970" cy="3356041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605837"/>
                <a:gridCol w="3007337"/>
                <a:gridCol w="2707703"/>
                <a:gridCol w="139209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  scope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 function/s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objective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overlaps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</a:tr>
              <a:tr h="0">
                <a:tc rowSpan="5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 startAt="4"/>
                        <a:tabLst>
                          <a:tab pos="90170" algn="l"/>
                        </a:tabLst>
                      </a:pPr>
                      <a:r>
                        <a:rPr lang="en-ZA" sz="1400" dirty="0">
                          <a:effectLst/>
                        </a:rPr>
                        <a:t>Sanitation Charges</a:t>
                      </a:r>
                      <a:r>
                        <a:rPr lang="en-ZA" sz="1400" dirty="0" smtClean="0">
                          <a:effectLst/>
                        </a:rPr>
                        <a:t>/ services</a:t>
                      </a:r>
                      <a:endParaRPr lang="en-ZA" sz="1400" dirty="0">
                        <a:effectLst/>
                      </a:endParaRPr>
                    </a:p>
                    <a:p>
                      <a:pPr marL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Set rules for determination of sanitation charges (tariffs).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Approve </a:t>
                      </a:r>
                      <a:r>
                        <a:rPr lang="en-ZA" sz="1400" dirty="0">
                          <a:effectLst/>
                        </a:rPr>
                        <a:t>  sanitation charges (tariffs).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Assess </a:t>
                      </a:r>
                      <a:r>
                        <a:rPr lang="en-ZA" sz="1400" dirty="0">
                          <a:effectLst/>
                        </a:rPr>
                        <a:t>compliance with sanitation  charges  (tariffs) </a:t>
                      </a:r>
                      <a:r>
                        <a:rPr lang="en-ZA" sz="1400" dirty="0" smtClean="0">
                          <a:effectLst/>
                        </a:rPr>
                        <a:t>Determine </a:t>
                      </a:r>
                      <a:r>
                        <a:rPr lang="en-ZA" sz="1400" dirty="0">
                          <a:effectLst/>
                        </a:rPr>
                        <a:t>rules and make </a:t>
                      </a:r>
                      <a:r>
                        <a:rPr lang="en-ZA" sz="1400" dirty="0" smtClean="0">
                          <a:effectLst/>
                        </a:rPr>
                        <a:t>recommendations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Ensure reasonable charge for sanitation customers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Sustainability of institutions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Monitor reliability of </a:t>
                      </a:r>
                      <a:r>
                        <a:rPr lang="en-ZA" sz="1400" dirty="0" smtClean="0">
                          <a:effectLst/>
                        </a:rPr>
                        <a:t>service</a:t>
                      </a:r>
                      <a:endParaRPr lang="en-ZA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</a:t>
                      </a:r>
                      <a:r>
                        <a:rPr lang="en-ZA" sz="1400" dirty="0" smtClean="0">
                          <a:effectLst/>
                        </a:rPr>
                        <a:t>met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Customer </a:t>
                      </a:r>
                      <a:r>
                        <a:rPr lang="en-ZA" sz="1400" dirty="0" smtClean="0">
                          <a:effectLst/>
                        </a:rPr>
                        <a:t>protection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</a:t>
                      </a:r>
                      <a:r>
                        <a:rPr lang="en-ZA" sz="1400" dirty="0" smtClean="0">
                          <a:effectLst/>
                        </a:rPr>
                        <a:t>met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Monitor efficiency and serviceability of supply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Specifying </a:t>
                      </a:r>
                      <a:r>
                        <a:rPr lang="en-ZA" sz="1400" dirty="0" smtClean="0">
                          <a:effectLst/>
                        </a:rPr>
                        <a:t>asset conditions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Specifying </a:t>
                      </a:r>
                      <a:r>
                        <a:rPr lang="en-ZA" sz="1400" dirty="0">
                          <a:effectLst/>
                        </a:rPr>
                        <a:t>efficiency and 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performance </a:t>
                      </a:r>
                      <a:r>
                        <a:rPr lang="en-ZA" sz="1400" dirty="0" smtClean="0">
                          <a:effectLst/>
                        </a:rPr>
                        <a:t>targets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Technical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596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ER Functions (cont.)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95801"/>
              </p:ext>
            </p:extLst>
          </p:nvPr>
        </p:nvGraphicFramePr>
        <p:xfrm>
          <a:off x="323527" y="1484784"/>
          <a:ext cx="8496946" cy="407124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462391"/>
                <a:gridCol w="3036407"/>
                <a:gridCol w="2750071"/>
                <a:gridCol w="124807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  scope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 function/s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objective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overlaps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</a:tr>
              <a:tr h="0">
                <a:tc rowSpan="6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90170" algn="l"/>
                        </a:tabLst>
                      </a:pPr>
                      <a:r>
                        <a:rPr lang="en-ZA" sz="1400" dirty="0" smtClean="0">
                          <a:effectLst/>
                        </a:rPr>
                        <a:t>5.  Sanitation </a:t>
                      </a:r>
                      <a:r>
                        <a:rPr lang="en-ZA" sz="1400" dirty="0">
                          <a:effectLst/>
                        </a:rPr>
                        <a:t>Charges</a:t>
                      </a:r>
                      <a:r>
                        <a:rPr lang="en-ZA" sz="1400" dirty="0" smtClean="0">
                          <a:effectLst/>
                        </a:rPr>
                        <a:t>/ services</a:t>
                      </a:r>
                      <a:endParaRPr lang="en-ZA" sz="1400" dirty="0">
                        <a:effectLst/>
                      </a:endParaRPr>
                    </a:p>
                    <a:p>
                      <a:pPr marL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Set rules for determination of sanitation charges (tariffs).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r>
                        <a:rPr lang="en-ZA" sz="1400" dirty="0" smtClean="0">
                          <a:effectLst/>
                        </a:rPr>
                        <a:t>Approve  </a:t>
                      </a:r>
                      <a:r>
                        <a:rPr lang="en-ZA" sz="1400" dirty="0">
                          <a:effectLst/>
                        </a:rPr>
                        <a:t>sanitation charges (tariffs).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r>
                        <a:rPr lang="en-ZA" sz="1400" dirty="0" smtClean="0">
                          <a:effectLst/>
                        </a:rPr>
                        <a:t>Assess </a:t>
                      </a:r>
                      <a:r>
                        <a:rPr lang="en-ZA" sz="1400" dirty="0">
                          <a:effectLst/>
                        </a:rPr>
                        <a:t>compliance with sanitation  charges  (tariffs) determination rules and make </a:t>
                      </a:r>
                      <a:r>
                        <a:rPr lang="en-ZA" sz="1400" dirty="0" smtClean="0">
                          <a:effectLst/>
                        </a:rPr>
                        <a:t>recommendations</a:t>
                      </a:r>
                      <a:endParaRPr lang="en-ZA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Ensure reasonable charge for sanitation customers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Sustainability of institutions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Monitor reliability of service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</a:t>
                      </a:r>
                      <a:r>
                        <a:rPr lang="en-ZA" sz="1400" dirty="0" smtClean="0">
                          <a:effectLst/>
                        </a:rPr>
                        <a:t>met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Customer protection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</a:t>
                      </a:r>
                      <a:r>
                        <a:rPr lang="en-ZA" sz="1400" dirty="0" smtClean="0">
                          <a:effectLst/>
                        </a:rPr>
                        <a:t>met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Monitor efficiency and serviceability of supply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Specifying asset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conditions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Specifying </a:t>
                      </a:r>
                      <a:r>
                        <a:rPr lang="en-ZA" sz="1400" dirty="0">
                          <a:effectLst/>
                        </a:rPr>
                        <a:t>efficiency and </a:t>
                      </a:r>
                      <a:r>
                        <a:rPr lang="en-ZA" sz="1400" dirty="0" smtClean="0">
                          <a:effectLst/>
                        </a:rPr>
                        <a:t>or performance targets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Technical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Monitor service coverage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Service coverage targets </a:t>
                      </a:r>
                      <a:r>
                        <a:rPr lang="en-ZA" sz="1400" dirty="0" smtClean="0">
                          <a:effectLst/>
                        </a:rPr>
                        <a:t>met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Social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458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-37564"/>
            <a:ext cx="8229600" cy="1143000"/>
          </a:xfrm>
        </p:spPr>
        <p:txBody>
          <a:bodyPr/>
          <a:lstStyle/>
          <a:p>
            <a:r>
              <a:rPr lang="en-ZA" dirty="0" smtClean="0"/>
              <a:t>ER Functions (cont.)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933110"/>
              </p:ext>
            </p:extLst>
          </p:nvPr>
        </p:nvGraphicFramePr>
        <p:xfrm>
          <a:off x="323528" y="836712"/>
          <a:ext cx="8568953" cy="519647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748142"/>
                <a:gridCol w="2788782"/>
                <a:gridCol w="2711944"/>
                <a:gridCol w="1320085"/>
              </a:tblGrid>
              <a:tr h="6705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  scope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 function/s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objective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overlaps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</a:tr>
              <a:tr h="670513">
                <a:tc rowSpan="6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400" dirty="0" smtClean="0">
                          <a:effectLst/>
                        </a:rPr>
                        <a:t>6.</a:t>
                      </a:r>
                      <a:r>
                        <a:rPr lang="en-ZA" sz="1400" baseline="0" dirty="0" smtClean="0">
                          <a:effectLst/>
                        </a:rPr>
                        <a:t> </a:t>
                      </a:r>
                      <a:r>
                        <a:rPr lang="en-ZA" sz="1400" dirty="0" smtClean="0">
                          <a:effectLst/>
                        </a:rPr>
                        <a:t>Bulk </a:t>
                      </a:r>
                      <a:r>
                        <a:rPr lang="en-ZA" sz="1400" dirty="0">
                          <a:effectLst/>
                        </a:rPr>
                        <a:t>waste water charges</a:t>
                      </a:r>
                      <a:r>
                        <a:rPr lang="en-ZA" sz="1400" dirty="0" smtClean="0">
                          <a:effectLst/>
                        </a:rPr>
                        <a:t>/ services</a:t>
                      </a:r>
                      <a:endParaRPr lang="en-ZA" sz="1400" dirty="0">
                        <a:effectLst/>
                      </a:endParaRPr>
                    </a:p>
                    <a:p>
                      <a:pPr marL="23622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Set rules for determination of bulk sanitation charges (tariffs).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Approve </a:t>
                      </a:r>
                      <a:r>
                        <a:rPr lang="en-ZA" sz="1400" dirty="0">
                          <a:effectLst/>
                        </a:rPr>
                        <a:t> bulk sanitation charges (tariffs).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Assess </a:t>
                      </a:r>
                      <a:r>
                        <a:rPr lang="en-ZA" sz="1400" dirty="0">
                          <a:effectLst/>
                        </a:rPr>
                        <a:t>compliance with retail tariff determination rules and make </a:t>
                      </a:r>
                      <a:r>
                        <a:rPr lang="en-ZA" sz="1400" dirty="0" smtClean="0">
                          <a:effectLst/>
                        </a:rPr>
                        <a:t>recommendations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Ensure reasonable charge for sanitation </a:t>
                      </a:r>
                      <a:r>
                        <a:rPr lang="en-ZA" sz="1400" dirty="0" smtClean="0">
                          <a:effectLst/>
                        </a:rPr>
                        <a:t>customers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</a:tr>
              <a:tr h="134102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Sustainability of institutions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</a:tr>
              <a:tr h="50288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Monitor reliability of </a:t>
                      </a:r>
                      <a:r>
                        <a:rPr lang="en-ZA" sz="1400" dirty="0" smtClean="0">
                          <a:effectLst/>
                        </a:rPr>
                        <a:t>service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</a:t>
                      </a:r>
                      <a:r>
                        <a:rPr lang="en-ZA" sz="1400" dirty="0" smtClean="0">
                          <a:effectLst/>
                        </a:rPr>
                        <a:t>met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</a:tr>
              <a:tr h="50288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Customer </a:t>
                      </a:r>
                      <a:r>
                        <a:rPr lang="en-ZA" sz="1400" dirty="0" smtClean="0">
                          <a:effectLst/>
                        </a:rPr>
                        <a:t>protection</a:t>
                      </a:r>
                      <a:endParaRPr lang="en-ZA" sz="1400" dirty="0">
                        <a:effectLst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Norms and standards </a:t>
                      </a:r>
                      <a:r>
                        <a:rPr lang="en-ZA" sz="1400" dirty="0" smtClean="0">
                          <a:effectLst/>
                        </a:rPr>
                        <a:t>met</a:t>
                      </a:r>
                      <a:endParaRPr lang="en-ZA" sz="1400" dirty="0">
                        <a:effectLst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</a:tr>
              <a:tr h="100576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Monitor efficiency and serviceability of supply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Specifying asset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Conditions</a:t>
                      </a:r>
                      <a:endParaRPr lang="en-ZA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 smtClean="0">
                          <a:effectLst/>
                        </a:rPr>
                        <a:t>Specifying </a:t>
                      </a:r>
                      <a:r>
                        <a:rPr lang="en-ZA" sz="1400" dirty="0">
                          <a:effectLst/>
                        </a:rPr>
                        <a:t>efficiency and or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performance </a:t>
                      </a:r>
                      <a:r>
                        <a:rPr lang="en-ZA" sz="1400" dirty="0" smtClean="0">
                          <a:effectLst/>
                        </a:rPr>
                        <a:t>targets</a:t>
                      </a: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Technical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</a:tr>
              <a:tr h="502885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review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Deal with </a:t>
                      </a:r>
                      <a:r>
                        <a:rPr lang="en-ZA" sz="1400" dirty="0" smtClean="0">
                          <a:effectLst/>
                        </a:rPr>
                        <a:t>Disputes/appeals</a:t>
                      </a:r>
                      <a:endParaRPr lang="en-ZA" sz="1400" dirty="0">
                        <a:effectLst/>
                      </a:endParaRPr>
                    </a:p>
                  </a:txBody>
                  <a:tcPr marL="65594" marR="6559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594" marR="6559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495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ER Functions (cont.)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68720"/>
              </p:ext>
            </p:extLst>
          </p:nvPr>
        </p:nvGraphicFramePr>
        <p:xfrm>
          <a:off x="611561" y="1740758"/>
          <a:ext cx="7920879" cy="370446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389812"/>
                <a:gridCol w="2803980"/>
                <a:gridCol w="2339556"/>
                <a:gridCol w="1387531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Regulatory   scope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Regulatory  function/s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 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Regulatory objective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Regulatory overlaps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962" marR="30962" marT="0" marB="0"/>
                </a:tc>
              </a:tr>
              <a:tr h="0"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200" dirty="0" smtClean="0">
                          <a:effectLst/>
                        </a:rPr>
                        <a:t>7.  Waste </a:t>
                      </a:r>
                      <a:r>
                        <a:rPr lang="en-ZA" sz="1200" dirty="0">
                          <a:effectLst/>
                        </a:rPr>
                        <a:t>discharge charge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Set rules for waste discharge charges determination.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</a:rPr>
                        <a:t>Approve  </a:t>
                      </a:r>
                      <a:r>
                        <a:rPr lang="en-ZA" sz="1200" dirty="0">
                          <a:effectLst/>
                        </a:rPr>
                        <a:t>waste discharge management  charges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</a:rPr>
                        <a:t>(</a:t>
                      </a:r>
                      <a:r>
                        <a:rPr lang="en-ZA" sz="1200" dirty="0">
                          <a:effectLst/>
                        </a:rPr>
                        <a:t>Green Drop)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Ensure reasonable charges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Environmental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Sustainability of institutions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 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Regulatory review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Deal with Disputes/appeals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 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5"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ZA" sz="1200" dirty="0" smtClean="0">
                          <a:effectLst/>
                        </a:rPr>
                        <a:t>8.  International </a:t>
                      </a:r>
                      <a:r>
                        <a:rPr lang="en-ZA" sz="1200" dirty="0">
                          <a:effectLst/>
                        </a:rPr>
                        <a:t>agreements/ charges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Set rules for review existing raw water tariff charges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Ensure reasonable charges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Environmental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Sustainability of institutions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Set rules for determination of  raw water tariffs for new schemes/ agreements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 smtClean="0">
                          <a:effectLst/>
                        </a:rPr>
                        <a:t>Approve </a:t>
                      </a:r>
                      <a:r>
                        <a:rPr lang="en-ZA" sz="1200" dirty="0">
                          <a:effectLst/>
                        </a:rPr>
                        <a:t>new raw  water </a:t>
                      </a:r>
                      <a:r>
                        <a:rPr lang="en-ZA" sz="1200" dirty="0" smtClean="0">
                          <a:effectLst/>
                        </a:rPr>
                        <a:t>tariffs</a:t>
                      </a: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Ensure reasonable charges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Environmental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Sustainability of institutions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Z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Regulatory review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Deal with Disputes/appeals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>
                          <a:effectLst/>
                        </a:rPr>
                        <a:t> </a:t>
                      </a:r>
                      <a:endParaRPr lang="en-ZA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200" dirty="0">
                          <a:effectLst/>
                        </a:rPr>
                        <a:t> </a:t>
                      </a:r>
                      <a:endParaRPr lang="en-Z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0471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ZA" dirty="0" smtClean="0"/>
              <a:t>Regulatory Options: Introduction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044016"/>
          </a:xfrm>
        </p:spPr>
        <p:txBody>
          <a:bodyPr>
            <a:noAutofit/>
          </a:bodyPr>
          <a:lstStyle/>
          <a:p>
            <a:pPr marL="109728" indent="0">
              <a:lnSpc>
                <a:spcPct val="170000"/>
              </a:lnSpc>
              <a:buNone/>
            </a:pPr>
            <a:r>
              <a:rPr lang="en-ZA" sz="2200" dirty="0" smtClean="0"/>
              <a:t>What is the optimal </a:t>
            </a:r>
            <a:r>
              <a:rPr lang="en-ZA" sz="2200" dirty="0"/>
              <a:t>corporate form for the performance of </a:t>
            </a:r>
            <a:r>
              <a:rPr lang="en-ZA" sz="2200" dirty="0" smtClean="0"/>
              <a:t>ER?</a:t>
            </a:r>
          </a:p>
          <a:p>
            <a:pPr>
              <a:lnSpc>
                <a:spcPct val="170000"/>
              </a:lnSpc>
            </a:pPr>
            <a:r>
              <a:rPr lang="en-ZA" sz="2200" dirty="0" smtClean="0"/>
              <a:t>corporate </a:t>
            </a:r>
            <a:r>
              <a:rPr lang="en-ZA" sz="2200" dirty="0"/>
              <a:t>forms </a:t>
            </a:r>
            <a:r>
              <a:rPr lang="en-ZA" sz="2200" dirty="0" smtClean="0"/>
              <a:t>governed </a:t>
            </a:r>
            <a:r>
              <a:rPr lang="en-ZA" sz="2200" dirty="0"/>
              <a:t>by the </a:t>
            </a:r>
            <a:r>
              <a:rPr lang="en-ZA" sz="2200" dirty="0" smtClean="0"/>
              <a:t>PFMA &amp; PSA </a:t>
            </a:r>
            <a:endParaRPr lang="en-ZA" sz="2200" dirty="0"/>
          </a:p>
          <a:p>
            <a:pPr marL="109728" indent="0">
              <a:lnSpc>
                <a:spcPct val="170000"/>
              </a:lnSpc>
              <a:buNone/>
            </a:pPr>
            <a:r>
              <a:rPr lang="en-ZA" sz="2200" dirty="0" smtClean="0"/>
              <a:t>	1</a:t>
            </a:r>
            <a:r>
              <a:rPr lang="en-ZA" sz="2200" dirty="0"/>
              <a:t>.	</a:t>
            </a:r>
            <a:r>
              <a:rPr lang="en-ZA" sz="2200" dirty="0" smtClean="0"/>
              <a:t>Dedicated </a:t>
            </a:r>
            <a:r>
              <a:rPr lang="en-ZA" sz="2200" dirty="0"/>
              <a:t>departmental </a:t>
            </a:r>
            <a:r>
              <a:rPr lang="en-ZA" sz="2200" dirty="0" smtClean="0"/>
              <a:t>ER Branch/Unit</a:t>
            </a:r>
            <a:endParaRPr lang="en-ZA" sz="2200" dirty="0"/>
          </a:p>
          <a:p>
            <a:pPr marL="109728" indent="0">
              <a:lnSpc>
                <a:spcPct val="170000"/>
              </a:lnSpc>
              <a:buNone/>
            </a:pPr>
            <a:r>
              <a:rPr lang="en-ZA" sz="2200" dirty="0" smtClean="0"/>
              <a:t>	2</a:t>
            </a:r>
            <a:r>
              <a:rPr lang="en-ZA" sz="2200" dirty="0"/>
              <a:t>.	Government </a:t>
            </a:r>
            <a:r>
              <a:rPr lang="en-ZA" sz="2200" dirty="0" smtClean="0"/>
              <a:t>Component</a:t>
            </a:r>
            <a:endParaRPr lang="en-ZA" sz="2200" dirty="0"/>
          </a:p>
          <a:p>
            <a:pPr marL="109728" indent="0">
              <a:lnSpc>
                <a:spcPct val="170000"/>
              </a:lnSpc>
              <a:buNone/>
            </a:pPr>
            <a:r>
              <a:rPr lang="en-ZA" sz="2200" dirty="0" smtClean="0"/>
              <a:t>	3.	Public Entity</a:t>
            </a:r>
            <a:endParaRPr lang="en-ZA" sz="2200" dirty="0"/>
          </a:p>
          <a:p>
            <a:pPr>
              <a:lnSpc>
                <a:spcPct val="170000"/>
              </a:lnSpc>
            </a:pPr>
            <a:r>
              <a:rPr lang="en-ZA" sz="2200" dirty="0" smtClean="0"/>
              <a:t>Must consider possible corporate </a:t>
            </a:r>
            <a:r>
              <a:rPr lang="en-ZA" sz="2200" dirty="0"/>
              <a:t>forms </a:t>
            </a:r>
            <a:r>
              <a:rPr lang="en-ZA" sz="2200" dirty="0" smtClean="0"/>
              <a:t>in </a:t>
            </a:r>
            <a:r>
              <a:rPr lang="en-ZA" sz="2200" dirty="0"/>
              <a:t>the context of the functions that the </a:t>
            </a:r>
            <a:r>
              <a:rPr lang="en-ZA" sz="2200" dirty="0" smtClean="0"/>
              <a:t>ER </a:t>
            </a:r>
            <a:r>
              <a:rPr lang="en-ZA" sz="2200" dirty="0"/>
              <a:t>must perform, &amp;</a:t>
            </a:r>
            <a:r>
              <a:rPr lang="en-ZA" sz="2200" dirty="0" smtClean="0"/>
              <a:t> </a:t>
            </a:r>
            <a:r>
              <a:rPr lang="en-ZA" sz="2200" dirty="0"/>
              <a:t>particularly the core purpose of regulating tariff &amp;</a:t>
            </a:r>
            <a:r>
              <a:rPr lang="en-ZA" sz="2200" dirty="0" smtClean="0"/>
              <a:t> </a:t>
            </a:r>
            <a:r>
              <a:rPr lang="en-ZA" sz="2200" dirty="0"/>
              <a:t>charge setting along the </a:t>
            </a:r>
            <a:r>
              <a:rPr lang="en-ZA" sz="2200" dirty="0" smtClean="0"/>
              <a:t>WVC</a:t>
            </a:r>
            <a:endParaRPr lang="en-ZA" sz="2200" dirty="0"/>
          </a:p>
        </p:txBody>
      </p:sp>
    </p:spTree>
    <p:extLst>
      <p:ext uri="{BB962C8B-B14F-4D97-AF65-F5344CB8AC3E}">
        <p14:creationId xmlns:p14="http://schemas.microsoft.com/office/powerpoint/2010/main" val="1026519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9776"/>
            <a:ext cx="7772400" cy="1143000"/>
          </a:xfrm>
        </p:spPr>
        <p:txBody>
          <a:bodyPr>
            <a:noAutofit/>
          </a:bodyPr>
          <a:lstStyle/>
          <a:p>
            <a:r>
              <a:rPr lang="en-ZA" sz="4000" dirty="0" smtClean="0"/>
              <a:t>Regulatory Option 1: Internal to DWA</a:t>
            </a:r>
            <a:endParaRPr lang="en-Z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6773"/>
            <a:ext cx="8229600" cy="466652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ZA" dirty="0" smtClean="0"/>
              <a:t>ER function performed by DWA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No change to corporate form</a:t>
            </a:r>
          </a:p>
          <a:p>
            <a:pPr>
              <a:lnSpc>
                <a:spcPct val="170000"/>
              </a:lnSpc>
            </a:pPr>
            <a:r>
              <a:rPr lang="en-ZA" dirty="0"/>
              <a:t>Internal restructuring to create dedicated ER </a:t>
            </a:r>
            <a:r>
              <a:rPr lang="en-ZA" dirty="0" smtClean="0"/>
              <a:t>branch/unit within branch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Establishment of dedicated regulatory branch – approved in Jan 13 with separate units for the following domains</a:t>
            </a:r>
          </a:p>
          <a:p>
            <a:pPr lvl="3">
              <a:lnSpc>
                <a:spcPct val="170000"/>
              </a:lnSpc>
            </a:pPr>
            <a:r>
              <a:rPr lang="en-ZA" sz="2200" dirty="0" smtClean="0"/>
              <a:t>CDs for each regulatory domain</a:t>
            </a:r>
          </a:p>
          <a:p>
            <a:pPr lvl="4">
              <a:lnSpc>
                <a:spcPct val="170000"/>
              </a:lnSpc>
            </a:pPr>
            <a:r>
              <a:rPr lang="en-ZA" sz="2200" dirty="0" smtClean="0"/>
              <a:t>Compliance monitoring</a:t>
            </a:r>
          </a:p>
          <a:p>
            <a:pPr lvl="4">
              <a:lnSpc>
                <a:spcPct val="170000"/>
              </a:lnSpc>
            </a:pPr>
            <a:r>
              <a:rPr lang="en-ZA" sz="2200" dirty="0" smtClean="0"/>
              <a:t>Enforcement</a:t>
            </a:r>
          </a:p>
          <a:p>
            <a:pPr lvl="4">
              <a:lnSpc>
                <a:spcPct val="170000"/>
              </a:lnSpc>
            </a:pPr>
            <a:r>
              <a:rPr lang="en-ZA" sz="2200" dirty="0" smtClean="0"/>
              <a:t>Waters services regulation</a:t>
            </a:r>
          </a:p>
          <a:p>
            <a:pPr marL="1143000" lvl="4" indent="0">
              <a:lnSpc>
                <a:spcPct val="170000"/>
              </a:lnSpc>
              <a:buNone/>
            </a:pPr>
            <a:endParaRPr lang="en-ZA" dirty="0" smtClean="0"/>
          </a:p>
          <a:p>
            <a:pPr lvl="1"/>
            <a:endParaRPr lang="en-ZA" dirty="0" smtClean="0"/>
          </a:p>
          <a:p>
            <a:pPr lvl="1"/>
            <a:endParaRPr lang="en-ZA" dirty="0" smtClean="0"/>
          </a:p>
          <a:p>
            <a:pPr lvl="2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06718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97768"/>
            <a:ext cx="7772400" cy="1143000"/>
          </a:xfrm>
        </p:spPr>
        <p:txBody>
          <a:bodyPr>
            <a:noAutofit/>
          </a:bodyPr>
          <a:lstStyle/>
          <a:p>
            <a:r>
              <a:rPr lang="en-ZA" sz="3800" dirty="0"/>
              <a:t>Regulatory Option 1: Internal to DWA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14400"/>
            <a:ext cx="7772400" cy="4114800"/>
          </a:xfrm>
        </p:spPr>
        <p:txBody>
          <a:bodyPr/>
          <a:lstStyle/>
          <a:p>
            <a:r>
              <a:rPr lang="en-ZA" dirty="0" smtClean="0"/>
              <a:t>The new branch does not have a dedicated ER branch targeting charges/institutions along the entire WVC</a:t>
            </a:r>
          </a:p>
          <a:p>
            <a:r>
              <a:rPr lang="en-ZA" dirty="0" smtClean="0"/>
              <a:t>2 options under Option 1-</a:t>
            </a:r>
          </a:p>
          <a:p>
            <a:pPr lvl="1"/>
            <a:r>
              <a:rPr lang="en-ZA" dirty="0" smtClean="0"/>
              <a:t>Option </a:t>
            </a:r>
            <a:r>
              <a:rPr lang="en-ZA" dirty="0"/>
              <a:t>1a – ER </a:t>
            </a:r>
            <a:r>
              <a:rPr lang="en-ZA" dirty="0" smtClean="0"/>
              <a:t>Branch</a:t>
            </a:r>
          </a:p>
          <a:p>
            <a:pPr lvl="2"/>
            <a:r>
              <a:rPr lang="en-ZA" dirty="0"/>
              <a:t>Branch headed by </a:t>
            </a:r>
            <a:r>
              <a:rPr lang="en-ZA" dirty="0" smtClean="0"/>
              <a:t>DDG</a:t>
            </a:r>
            <a:endParaRPr lang="en-ZA" dirty="0"/>
          </a:p>
          <a:p>
            <a:pPr lvl="1"/>
            <a:r>
              <a:rPr lang="en-ZA" dirty="0" smtClean="0"/>
              <a:t>Option 1b – an ER unit within the newly established branch</a:t>
            </a:r>
          </a:p>
          <a:p>
            <a:pPr lvl="2"/>
            <a:r>
              <a:rPr lang="en-ZA" dirty="0"/>
              <a:t>Unit headed by Chief </a:t>
            </a:r>
            <a:r>
              <a:rPr lang="en-ZA" dirty="0" smtClean="0"/>
              <a:t>Director</a:t>
            </a:r>
            <a:endParaRPr lang="en-ZA" dirty="0"/>
          </a:p>
          <a:p>
            <a:pPr lvl="1"/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3028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ZA" dirty="0"/>
              <a:t>Regulatory Option 1: Internal to DWA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114800"/>
          </a:xfrm>
        </p:spPr>
        <p:txBody>
          <a:bodyPr>
            <a:noAutofit/>
          </a:bodyPr>
          <a:lstStyle/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r>
              <a:rPr lang="en-GB" sz="2400" dirty="0" smtClean="0">
                <a:latin typeface="Calibri"/>
                <a:ea typeface="Times New Roman"/>
                <a:cs typeface="Times New Roman"/>
              </a:rPr>
              <a:t>Requirements for this option:</a:t>
            </a: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GB" sz="2000" dirty="0" smtClean="0">
                <a:latin typeface="Calibri"/>
                <a:ea typeface="Times New Roman"/>
                <a:cs typeface="Times New Roman"/>
              </a:rPr>
              <a:t>Current &amp; new ER functions will have to be consolidated </a:t>
            </a: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GB" sz="2000" dirty="0" smtClean="0">
                <a:latin typeface="Calibri"/>
                <a:ea typeface="Times New Roman"/>
                <a:cs typeface="Times New Roman"/>
              </a:rPr>
              <a:t>Enforcement capability of DWA must be strengthened</a:t>
            </a: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GB" sz="2000" dirty="0" smtClean="0">
                <a:latin typeface="Calibri"/>
                <a:ea typeface="Times New Roman"/>
                <a:cs typeface="Times New Roman"/>
              </a:rPr>
              <a:t>The ER </a:t>
            </a:r>
            <a:r>
              <a:rPr lang="en-GB" sz="2000" dirty="0">
                <a:latin typeface="Calibri"/>
                <a:ea typeface="Times New Roman"/>
                <a:cs typeface="Times New Roman"/>
              </a:rPr>
              <a:t>functions would need to be re-organised </a:t>
            </a:r>
            <a:endParaRPr lang="en-GB" sz="2000" dirty="0" smtClean="0">
              <a:latin typeface="Calibri"/>
              <a:ea typeface="Times New Roman"/>
              <a:cs typeface="Times New Roman"/>
            </a:endParaRP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GB" sz="2000" dirty="0" smtClean="0">
                <a:latin typeface="Calibri"/>
                <a:ea typeface="Times New Roman"/>
                <a:cs typeface="Times New Roman"/>
              </a:rPr>
              <a:t>New posts required &amp; appropriate </a:t>
            </a:r>
            <a:r>
              <a:rPr lang="en-GB" sz="2000" dirty="0">
                <a:latin typeface="Calibri"/>
                <a:ea typeface="Times New Roman"/>
                <a:cs typeface="Times New Roman"/>
              </a:rPr>
              <a:t>budget allocated to the </a:t>
            </a:r>
            <a:r>
              <a:rPr lang="en-GB" sz="2000" dirty="0" smtClean="0">
                <a:latin typeface="Calibri"/>
                <a:ea typeface="Times New Roman"/>
                <a:cs typeface="Times New Roman"/>
              </a:rPr>
              <a:t>ER function</a:t>
            </a: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ZA" sz="2000" dirty="0">
                <a:latin typeface="Calibri"/>
                <a:ea typeface="Times New Roman"/>
                <a:cs typeface="Times New Roman"/>
              </a:rPr>
              <a:t>N</a:t>
            </a:r>
            <a:r>
              <a:rPr lang="en-ZA" sz="2000" dirty="0" smtClean="0">
                <a:latin typeface="Calibri"/>
                <a:ea typeface="Times New Roman"/>
                <a:cs typeface="Times New Roman"/>
              </a:rPr>
              <a:t>eed </a:t>
            </a:r>
            <a:r>
              <a:rPr lang="en-ZA" sz="2000" dirty="0">
                <a:latin typeface="Calibri"/>
                <a:ea typeface="Times New Roman"/>
                <a:cs typeface="Times New Roman"/>
              </a:rPr>
              <a:t>to strengthen the current levels of ER capacity </a:t>
            </a: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ZA" sz="2000" dirty="0">
                <a:latin typeface="Calibri"/>
                <a:ea typeface="Times New Roman"/>
                <a:cs typeface="Times New Roman"/>
              </a:rPr>
              <a:t>No need for legislation to </a:t>
            </a:r>
            <a:r>
              <a:rPr lang="en-ZA" sz="2000" dirty="0" smtClean="0">
                <a:latin typeface="Calibri"/>
                <a:ea typeface="Times New Roman"/>
                <a:cs typeface="Times New Roman"/>
              </a:rPr>
              <a:t>establish </a:t>
            </a:r>
            <a:r>
              <a:rPr lang="en-ZA" sz="2000" dirty="0">
                <a:latin typeface="Calibri"/>
                <a:ea typeface="Times New Roman"/>
                <a:cs typeface="Times New Roman"/>
              </a:rPr>
              <a:t>ER </a:t>
            </a:r>
            <a:r>
              <a:rPr lang="en-ZA" sz="2000" dirty="0" smtClean="0">
                <a:latin typeface="Calibri"/>
                <a:ea typeface="Times New Roman"/>
                <a:cs typeface="Times New Roman"/>
              </a:rPr>
              <a:t>branch/unit</a:t>
            </a:r>
            <a:endParaRPr lang="en-ZA" sz="2000" dirty="0">
              <a:latin typeface="Calibri"/>
              <a:ea typeface="Times New Roman"/>
              <a:cs typeface="Times New Roman"/>
            </a:endParaRP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ZA" sz="2000" dirty="0" smtClean="0">
                <a:latin typeface="Calibri"/>
                <a:ea typeface="Times New Roman"/>
                <a:cs typeface="Times New Roman"/>
              </a:rPr>
              <a:t>NWA, WSA, Structures Act, Systems Act </a:t>
            </a:r>
            <a:r>
              <a:rPr lang="en-ZA" sz="2000" dirty="0">
                <a:latin typeface="Calibri"/>
                <a:ea typeface="Times New Roman"/>
                <a:cs typeface="Times New Roman"/>
              </a:rPr>
              <a:t>may require significant </a:t>
            </a:r>
            <a:r>
              <a:rPr lang="en-ZA" sz="2000" dirty="0" smtClean="0">
                <a:latin typeface="Calibri"/>
                <a:ea typeface="Times New Roman"/>
                <a:cs typeface="Times New Roman"/>
              </a:rPr>
              <a:t>amendments to give Minister ER powers</a:t>
            </a:r>
            <a:endParaRPr lang="en-ZA" sz="2000" dirty="0">
              <a:latin typeface="Calibri"/>
              <a:ea typeface="Times New Roman"/>
              <a:cs typeface="Times New Roman"/>
            </a:endParaRPr>
          </a:p>
          <a:p>
            <a:pPr marL="598932" lvl="1" indent="-342900" algn="just">
              <a:lnSpc>
                <a:spcPct val="115000"/>
              </a:lnSpc>
              <a:buFont typeface="Symbol"/>
              <a:buChar char=""/>
            </a:pPr>
            <a:r>
              <a:rPr lang="en-ZA" sz="2000" dirty="0">
                <a:latin typeface="Calibri"/>
                <a:ea typeface="Times New Roman"/>
                <a:cs typeface="Times New Roman"/>
              </a:rPr>
              <a:t>Capacity of regulated </a:t>
            </a:r>
            <a:r>
              <a:rPr lang="en-ZA" sz="2000" dirty="0" smtClean="0">
                <a:latin typeface="Calibri"/>
                <a:ea typeface="Times New Roman"/>
                <a:cs typeface="Times New Roman"/>
              </a:rPr>
              <a:t>bodies needs </a:t>
            </a:r>
            <a:r>
              <a:rPr lang="en-ZA" sz="2000" dirty="0">
                <a:latin typeface="Calibri"/>
                <a:ea typeface="Times New Roman"/>
                <a:cs typeface="Times New Roman"/>
              </a:rPr>
              <a:t>to be progressively built over time</a:t>
            </a:r>
          </a:p>
          <a:p>
            <a:pPr marL="342900" lvl="0" indent="-342900" algn="just">
              <a:lnSpc>
                <a:spcPct val="115000"/>
              </a:lnSpc>
              <a:buFont typeface="Symbol"/>
              <a:buChar char=""/>
            </a:pPr>
            <a:endParaRPr lang="en-ZA" sz="2400" dirty="0">
              <a:latin typeface="Calibri"/>
              <a:ea typeface="Times New Roman"/>
              <a:cs typeface="Times New Roman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6655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ZA" dirty="0"/>
              <a:t>Regulatory Option 1: Internal to DWA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4016"/>
          </a:xfrm>
        </p:spPr>
        <p:txBody>
          <a:bodyPr>
            <a:normAutofit fontScale="55000" lnSpcReduction="20000"/>
          </a:bodyPr>
          <a:lstStyle/>
          <a:p>
            <a:r>
              <a:rPr lang="en-ZA" dirty="0" smtClean="0"/>
              <a:t>Advantages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Enables </a:t>
            </a:r>
            <a:r>
              <a:rPr lang="en-ZA" dirty="0"/>
              <a:t>a degree of separation of </a:t>
            </a:r>
            <a:r>
              <a:rPr lang="en-ZA" dirty="0" smtClean="0"/>
              <a:t>ER </a:t>
            </a:r>
            <a:r>
              <a:rPr lang="en-ZA" dirty="0"/>
              <a:t>function from </a:t>
            </a:r>
            <a:r>
              <a:rPr lang="en-ZA" dirty="0" smtClean="0"/>
              <a:t>policy</a:t>
            </a:r>
            <a:r>
              <a:rPr lang="en-ZA" dirty="0"/>
              <a:t>, support &amp;</a:t>
            </a:r>
            <a:r>
              <a:rPr lang="en-ZA" dirty="0" smtClean="0"/>
              <a:t> </a:t>
            </a:r>
            <a:r>
              <a:rPr lang="en-ZA" dirty="0"/>
              <a:t>implementation roles of </a:t>
            </a:r>
            <a:r>
              <a:rPr lang="en-ZA" dirty="0" smtClean="0"/>
              <a:t>DWA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Provides </a:t>
            </a:r>
            <a:r>
              <a:rPr lang="en-ZA" dirty="0"/>
              <a:t>a basis for more focussed </a:t>
            </a:r>
            <a:r>
              <a:rPr lang="en-ZA" dirty="0" smtClean="0"/>
              <a:t>ER activities</a:t>
            </a:r>
            <a:endParaRPr lang="en-ZA" dirty="0"/>
          </a:p>
          <a:p>
            <a:pPr lvl="1">
              <a:lnSpc>
                <a:spcPct val="170000"/>
              </a:lnSpc>
            </a:pPr>
            <a:r>
              <a:rPr lang="en-ZA" dirty="0" smtClean="0"/>
              <a:t>Can </a:t>
            </a:r>
            <a:r>
              <a:rPr lang="en-ZA" dirty="0"/>
              <a:t>be implemented </a:t>
            </a:r>
            <a:r>
              <a:rPr lang="en-ZA" dirty="0" smtClean="0"/>
              <a:t>quickly, subject to proposed scope </a:t>
            </a:r>
            <a:r>
              <a:rPr lang="en-ZA" dirty="0"/>
              <a:t>&amp;</a:t>
            </a:r>
            <a:r>
              <a:rPr lang="en-ZA" dirty="0" smtClean="0"/>
              <a:t> functions that require amendments to the NWA and WSA  </a:t>
            </a:r>
            <a:endParaRPr lang="en-ZA" dirty="0"/>
          </a:p>
          <a:p>
            <a:pPr lvl="1">
              <a:lnSpc>
                <a:spcPct val="170000"/>
              </a:lnSpc>
            </a:pPr>
            <a:r>
              <a:rPr lang="en-ZA" dirty="0" smtClean="0"/>
              <a:t>Incremental </a:t>
            </a:r>
            <a:r>
              <a:rPr lang="en-ZA" dirty="0"/>
              <a:t>approach, building on current functions </a:t>
            </a:r>
            <a:r>
              <a:rPr lang="en-ZA" dirty="0" smtClean="0"/>
              <a:t>over time</a:t>
            </a:r>
            <a:endParaRPr lang="en-ZA" dirty="0"/>
          </a:p>
          <a:p>
            <a:pPr lvl="1">
              <a:lnSpc>
                <a:spcPct val="170000"/>
              </a:lnSpc>
            </a:pPr>
            <a:r>
              <a:rPr lang="en-ZA" dirty="0" smtClean="0"/>
              <a:t>Close </a:t>
            </a:r>
            <a:r>
              <a:rPr lang="en-ZA" dirty="0"/>
              <a:t>alignment between the policy imperatives </a:t>
            </a:r>
            <a:r>
              <a:rPr lang="en-ZA" dirty="0" smtClean="0"/>
              <a:t>of DWA </a:t>
            </a:r>
            <a:r>
              <a:rPr lang="en-ZA" dirty="0"/>
              <a:t>&amp;</a:t>
            </a:r>
            <a:r>
              <a:rPr lang="en-ZA" dirty="0" smtClean="0"/>
              <a:t> implementation of policy </a:t>
            </a:r>
            <a:r>
              <a:rPr lang="en-ZA" dirty="0"/>
              <a:t>imperatives through </a:t>
            </a:r>
            <a:r>
              <a:rPr lang="en-ZA" dirty="0" smtClean="0"/>
              <a:t>ER</a:t>
            </a:r>
            <a:endParaRPr lang="en-ZA" dirty="0"/>
          </a:p>
          <a:p>
            <a:pPr lvl="1">
              <a:lnSpc>
                <a:spcPct val="170000"/>
              </a:lnSpc>
            </a:pPr>
            <a:r>
              <a:rPr lang="en-ZA" dirty="0" smtClean="0"/>
              <a:t>No assignment/ </a:t>
            </a:r>
            <a:r>
              <a:rPr lang="en-ZA" dirty="0"/>
              <a:t>delegation of </a:t>
            </a:r>
            <a:r>
              <a:rPr lang="en-ZA" dirty="0" smtClean="0"/>
              <a:t>functions </a:t>
            </a:r>
            <a:r>
              <a:rPr lang="en-ZA" dirty="0"/>
              <a:t>necessary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Can </a:t>
            </a:r>
            <a:r>
              <a:rPr lang="en-ZA" dirty="0"/>
              <a:t>make use of </a:t>
            </a:r>
            <a:r>
              <a:rPr lang="en-ZA" dirty="0" smtClean="0"/>
              <a:t>DWA’s </a:t>
            </a:r>
            <a:r>
              <a:rPr lang="en-ZA" dirty="0"/>
              <a:t>corporate services</a:t>
            </a:r>
          </a:p>
          <a:p>
            <a:pPr lvl="1">
              <a:lnSpc>
                <a:spcPct val="170000"/>
              </a:lnSpc>
            </a:pPr>
            <a:r>
              <a:rPr lang="en-ZA" dirty="0" smtClean="0"/>
              <a:t>Advisory Committee may be established </a:t>
            </a:r>
            <a:r>
              <a:rPr lang="en-ZA" dirty="0"/>
              <a:t>to advise the </a:t>
            </a:r>
            <a:r>
              <a:rPr lang="en-ZA" dirty="0" smtClean="0"/>
              <a:t>Minister </a:t>
            </a:r>
            <a:r>
              <a:rPr lang="en-ZA" dirty="0"/>
              <a:t>on service delivery matters and/or to accommodate stakeholder </a:t>
            </a:r>
            <a:r>
              <a:rPr lang="en-ZA" dirty="0" smtClean="0"/>
              <a:t>interests (applicable to all options)</a:t>
            </a:r>
            <a:endParaRPr lang="en-ZA" dirty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5199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Content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ZA" dirty="0" smtClean="0"/>
              <a:t>Definition of Economic Regulation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Scope of  Economic Regulation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Regulatory Models/ Options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Criteria for assessment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61273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Regulatory Option 1: Internal to DWA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ZA" dirty="0" smtClean="0"/>
              <a:t>Disadvantages</a:t>
            </a:r>
            <a:endParaRPr lang="en-ZA" sz="2400" dirty="0" smtClean="0"/>
          </a:p>
          <a:p>
            <a:pPr lvl="1">
              <a:lnSpc>
                <a:spcPct val="150000"/>
              </a:lnSpc>
            </a:pPr>
            <a:r>
              <a:rPr lang="en-GB" dirty="0" smtClean="0"/>
              <a:t>Does not fully resolve conflict of interest role within DWA in terms of setting and regulating water resource charges. 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Does not resolve d</a:t>
            </a:r>
            <a:r>
              <a:rPr lang="en-ZA" dirty="0" err="1" smtClean="0"/>
              <a:t>ifficulty</a:t>
            </a:r>
            <a:r>
              <a:rPr lang="en-ZA" dirty="0" smtClean="0"/>
              <a:t> </a:t>
            </a:r>
            <a:r>
              <a:rPr lang="en-ZA" dirty="0"/>
              <a:t>of recruiting &amp;</a:t>
            </a:r>
            <a:r>
              <a:rPr lang="en-ZA" dirty="0" smtClean="0"/>
              <a:t> </a:t>
            </a:r>
            <a:r>
              <a:rPr lang="en-ZA" dirty="0"/>
              <a:t>retaining highly skilled </a:t>
            </a:r>
            <a:r>
              <a:rPr lang="en-ZA" dirty="0" smtClean="0"/>
              <a:t>technical staff</a:t>
            </a:r>
            <a:endParaRPr lang="en-GB" dirty="0" smtClean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41431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>
            <a:noAutofit/>
          </a:bodyPr>
          <a:lstStyle/>
          <a:p>
            <a:r>
              <a:rPr lang="en-ZA" sz="4000" dirty="0" smtClean="0"/>
              <a:t>Regulatory Option 2: Government Component</a:t>
            </a:r>
            <a:endParaRPr lang="en-ZA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2757"/>
            <a:ext cx="8229600" cy="481053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ZA" dirty="0" smtClean="0"/>
              <a:t>Would be a </a:t>
            </a:r>
            <a:r>
              <a:rPr lang="en-ZA" dirty="0"/>
              <a:t>separate institution within </a:t>
            </a:r>
            <a:r>
              <a:rPr lang="en-ZA" dirty="0" smtClean="0"/>
              <a:t>DWA, </a:t>
            </a:r>
            <a:r>
              <a:rPr lang="en-ZA" dirty="0"/>
              <a:t>with </a:t>
            </a:r>
            <a:r>
              <a:rPr lang="en-ZA" dirty="0" smtClean="0"/>
              <a:t>own </a:t>
            </a:r>
            <a:r>
              <a:rPr lang="en-ZA" dirty="0"/>
              <a:t>accounting </a:t>
            </a:r>
            <a:r>
              <a:rPr lang="en-ZA" dirty="0" smtClean="0"/>
              <a:t>officer/Head of Component at DG level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Directly accountable </a:t>
            </a:r>
            <a:r>
              <a:rPr lang="en-ZA" dirty="0"/>
              <a:t>to </a:t>
            </a:r>
            <a:r>
              <a:rPr lang="en-ZA" dirty="0" smtClean="0"/>
              <a:t>Minister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Allows for </a:t>
            </a:r>
            <a:r>
              <a:rPr lang="en-ZA" dirty="0"/>
              <a:t>the </a:t>
            </a:r>
            <a:r>
              <a:rPr lang="en-ZA" dirty="0" smtClean="0"/>
              <a:t>delegation/ </a:t>
            </a:r>
            <a:r>
              <a:rPr lang="en-ZA" dirty="0"/>
              <a:t>assignment of government functions to </a:t>
            </a:r>
            <a:r>
              <a:rPr lang="en-ZA" dirty="0" smtClean="0"/>
              <a:t>an organisation </a:t>
            </a:r>
            <a:r>
              <a:rPr lang="en-ZA" b="1" i="1" dirty="0" smtClean="0"/>
              <a:t>within </a:t>
            </a:r>
            <a:r>
              <a:rPr lang="en-ZA" dirty="0" smtClean="0"/>
              <a:t>the public service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Under direct </a:t>
            </a:r>
            <a:r>
              <a:rPr lang="en-ZA" dirty="0"/>
              <a:t>control of a Head of </a:t>
            </a:r>
            <a:r>
              <a:rPr lang="en-ZA" dirty="0" smtClean="0"/>
              <a:t>Component (</a:t>
            </a:r>
            <a:r>
              <a:rPr lang="en-ZA" dirty="0" err="1" smtClean="0"/>
              <a:t>HoC</a:t>
            </a:r>
            <a:r>
              <a:rPr lang="en-ZA" dirty="0" smtClean="0"/>
              <a:t>)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May have its </a:t>
            </a:r>
            <a:r>
              <a:rPr lang="en-ZA" dirty="0"/>
              <a:t>own administrative resources e.g. HR, </a:t>
            </a:r>
            <a:r>
              <a:rPr lang="en-ZA" dirty="0" smtClean="0"/>
              <a:t>Finance, or </a:t>
            </a:r>
            <a:r>
              <a:rPr lang="en-ZA" dirty="0"/>
              <a:t>it can share these resources with </a:t>
            </a:r>
            <a:r>
              <a:rPr lang="en-ZA" dirty="0" smtClean="0"/>
              <a:t>DWA 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May </a:t>
            </a:r>
            <a:r>
              <a:rPr lang="en-ZA" dirty="0"/>
              <a:t>have original statutory powers or assigned or delegated statutory powers and </a:t>
            </a:r>
            <a:r>
              <a:rPr lang="en-ZA" dirty="0" smtClean="0"/>
              <a:t>duties 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DWA can assist Minister </a:t>
            </a:r>
            <a:r>
              <a:rPr lang="en-ZA" dirty="0"/>
              <a:t>to exercise oversight over the </a:t>
            </a:r>
            <a:r>
              <a:rPr lang="en-ZA" dirty="0" smtClean="0"/>
              <a:t>GC on </a:t>
            </a:r>
            <a:r>
              <a:rPr lang="en-ZA" dirty="0"/>
              <a:t>policy implementation, performance, integrated planning, budgeting &amp;</a:t>
            </a:r>
            <a:r>
              <a:rPr lang="en-ZA" dirty="0" smtClean="0"/>
              <a:t> </a:t>
            </a:r>
            <a:r>
              <a:rPr lang="en-ZA" dirty="0"/>
              <a:t>service </a:t>
            </a:r>
            <a:r>
              <a:rPr lang="en-ZA" dirty="0" smtClean="0"/>
              <a:t>delivery</a:t>
            </a:r>
          </a:p>
          <a:p>
            <a:pPr>
              <a:lnSpc>
                <a:spcPct val="170000"/>
              </a:lnSpc>
            </a:pPr>
            <a:r>
              <a:rPr lang="en-ZA" dirty="0" smtClean="0"/>
              <a:t>Falls </a:t>
            </a:r>
            <a:r>
              <a:rPr lang="en-ZA" dirty="0"/>
              <a:t>within the Budget Vote of </a:t>
            </a:r>
            <a:r>
              <a:rPr lang="en-ZA" dirty="0" smtClean="0"/>
              <a:t>DWA </a:t>
            </a:r>
            <a:r>
              <a:rPr lang="en-ZA" dirty="0"/>
              <a:t>&amp;</a:t>
            </a:r>
            <a:r>
              <a:rPr lang="en-ZA" dirty="0" smtClean="0"/>
              <a:t> </a:t>
            </a:r>
            <a:r>
              <a:rPr lang="en-ZA" dirty="0"/>
              <a:t>may receive </a:t>
            </a:r>
            <a:r>
              <a:rPr lang="en-ZA" dirty="0" smtClean="0"/>
              <a:t>transfer payments from DWA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644233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ZA" sz="4000" dirty="0"/>
              <a:t>Regulatory Options (cont.)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114800"/>
          </a:xfrm>
        </p:spPr>
        <p:txBody>
          <a:bodyPr>
            <a:normAutofit fontScale="70000" lnSpcReduction="20000"/>
          </a:bodyPr>
          <a:lstStyle/>
          <a:p>
            <a:r>
              <a:rPr lang="en-ZA" dirty="0" smtClean="0"/>
              <a:t>Option 2: Process to establish GC</a:t>
            </a:r>
          </a:p>
          <a:p>
            <a:pPr lvl="1"/>
            <a:r>
              <a:rPr lang="en-ZA" dirty="0" smtClean="0"/>
              <a:t>Min </a:t>
            </a:r>
            <a:r>
              <a:rPr lang="en-ZA" dirty="0"/>
              <a:t>may only request the establishment of a </a:t>
            </a:r>
            <a:r>
              <a:rPr lang="en-ZA" dirty="0" smtClean="0"/>
              <a:t>GC </a:t>
            </a:r>
            <a:r>
              <a:rPr lang="en-ZA" dirty="0"/>
              <a:t>if the prescribed feasibility is conducted &amp;</a:t>
            </a:r>
            <a:r>
              <a:rPr lang="en-ZA" dirty="0" smtClean="0"/>
              <a:t> </a:t>
            </a:r>
            <a:r>
              <a:rPr lang="en-ZA" dirty="0"/>
              <a:t>its findings recommend the </a:t>
            </a:r>
            <a:r>
              <a:rPr lang="en-ZA" dirty="0" smtClean="0"/>
              <a:t>establishment</a:t>
            </a:r>
            <a:endParaRPr lang="en-ZA" dirty="0"/>
          </a:p>
          <a:p>
            <a:pPr lvl="1"/>
            <a:r>
              <a:rPr lang="en-ZA" dirty="0" smtClean="0"/>
              <a:t>Feasibility </a:t>
            </a:r>
            <a:r>
              <a:rPr lang="en-ZA" dirty="0"/>
              <a:t>study includes:</a:t>
            </a:r>
          </a:p>
          <a:p>
            <a:pPr lvl="2"/>
            <a:r>
              <a:rPr lang="en-ZA" dirty="0" smtClean="0"/>
              <a:t>Option </a:t>
            </a:r>
            <a:r>
              <a:rPr lang="en-ZA" dirty="0"/>
              <a:t>analysis of organizational </a:t>
            </a:r>
            <a:r>
              <a:rPr lang="en-ZA" dirty="0" smtClean="0"/>
              <a:t>forms</a:t>
            </a:r>
            <a:endParaRPr lang="en-ZA" dirty="0"/>
          </a:p>
          <a:p>
            <a:pPr lvl="2"/>
            <a:r>
              <a:rPr lang="en-ZA" dirty="0" smtClean="0"/>
              <a:t>Business </a:t>
            </a:r>
            <a:r>
              <a:rPr lang="en-ZA" dirty="0"/>
              <a:t>case of preferred </a:t>
            </a:r>
            <a:r>
              <a:rPr lang="en-ZA" dirty="0" smtClean="0"/>
              <a:t>option</a:t>
            </a:r>
            <a:endParaRPr lang="en-ZA" dirty="0"/>
          </a:p>
          <a:p>
            <a:pPr lvl="2"/>
            <a:r>
              <a:rPr lang="en-ZA" dirty="0" smtClean="0"/>
              <a:t>Government Notice</a:t>
            </a:r>
            <a:endParaRPr lang="en-ZA" dirty="0"/>
          </a:p>
          <a:p>
            <a:pPr lvl="1"/>
            <a:r>
              <a:rPr lang="en-ZA" dirty="0" smtClean="0"/>
              <a:t>Inter-departmental </a:t>
            </a:r>
            <a:r>
              <a:rPr lang="en-ZA" dirty="0"/>
              <a:t>Evaluation Committee makes </a:t>
            </a:r>
            <a:r>
              <a:rPr lang="en-ZA" dirty="0" smtClean="0"/>
              <a:t>recommendation</a:t>
            </a:r>
            <a:endParaRPr lang="en-ZA" dirty="0"/>
          </a:p>
          <a:p>
            <a:pPr lvl="1"/>
            <a:r>
              <a:rPr lang="en-ZA" dirty="0" smtClean="0"/>
              <a:t>Minister PSA </a:t>
            </a:r>
            <a:r>
              <a:rPr lang="en-ZA" dirty="0"/>
              <a:t>and </a:t>
            </a:r>
            <a:r>
              <a:rPr lang="en-ZA" dirty="0" smtClean="0"/>
              <a:t>Minister Finance </a:t>
            </a:r>
            <a:r>
              <a:rPr lang="en-ZA" dirty="0"/>
              <a:t>advise </a:t>
            </a:r>
            <a:r>
              <a:rPr lang="en-ZA" dirty="0" smtClean="0"/>
              <a:t>Minister DWA </a:t>
            </a:r>
            <a:r>
              <a:rPr lang="en-ZA" dirty="0"/>
              <a:t>on establishment and amendments to business case or Government Notice.</a:t>
            </a:r>
          </a:p>
          <a:p>
            <a:pPr lvl="1"/>
            <a:r>
              <a:rPr lang="en-ZA" dirty="0" smtClean="0"/>
              <a:t>DPSA </a:t>
            </a:r>
            <a:r>
              <a:rPr lang="en-ZA" dirty="0"/>
              <a:t>process Proclamation to list in PSA.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9964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r>
              <a:rPr lang="en-ZA" sz="4000" dirty="0"/>
              <a:t>Regulatory </a:t>
            </a:r>
            <a:r>
              <a:rPr lang="en-ZA" sz="4000" dirty="0" smtClean="0"/>
              <a:t>Option 2: GC </a:t>
            </a:r>
            <a:r>
              <a:rPr lang="en-ZA" sz="4000" dirty="0"/>
              <a:t>(cont.)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00000"/>
          </a:xfrm>
        </p:spPr>
        <p:txBody>
          <a:bodyPr>
            <a:noAutofit/>
          </a:bodyPr>
          <a:lstStyle/>
          <a:p>
            <a:r>
              <a:rPr lang="en-ZA" sz="1600" dirty="0" smtClean="0"/>
              <a:t>Advantages of GC</a:t>
            </a:r>
          </a:p>
          <a:p>
            <a:pPr lvl="1"/>
            <a:r>
              <a:rPr lang="en-ZA" sz="1600" dirty="0" smtClean="0"/>
              <a:t>Allows </a:t>
            </a:r>
            <a:r>
              <a:rPr lang="en-ZA" sz="1600" dirty="0"/>
              <a:t>a good balance between having an </a:t>
            </a:r>
            <a:r>
              <a:rPr lang="en-ZA" sz="1600" dirty="0" smtClean="0"/>
              <a:t>ER </a:t>
            </a:r>
            <a:r>
              <a:rPr lang="en-ZA" sz="1600" dirty="0"/>
              <a:t>that is separate </a:t>
            </a:r>
            <a:r>
              <a:rPr lang="en-ZA" sz="1600" dirty="0" smtClean="0"/>
              <a:t>from DWA </a:t>
            </a:r>
            <a:r>
              <a:rPr lang="en-ZA" sz="1600" dirty="0"/>
              <a:t>but linked to it for purposes of oversight &amp;</a:t>
            </a:r>
            <a:r>
              <a:rPr lang="en-ZA" sz="1600" dirty="0" smtClean="0"/>
              <a:t> </a:t>
            </a:r>
            <a:r>
              <a:rPr lang="en-ZA" sz="1600" dirty="0"/>
              <a:t>achieving alignment with the </a:t>
            </a:r>
            <a:r>
              <a:rPr lang="en-ZA" sz="1600" dirty="0" smtClean="0"/>
              <a:t>government mandate</a:t>
            </a:r>
            <a:endParaRPr lang="en-ZA" sz="1600" dirty="0"/>
          </a:p>
          <a:p>
            <a:pPr lvl="1"/>
            <a:r>
              <a:rPr lang="en-ZA" sz="1600" dirty="0" smtClean="0"/>
              <a:t>Allows for good </a:t>
            </a:r>
            <a:r>
              <a:rPr lang="en-ZA" sz="1600" dirty="0"/>
              <a:t>governance as the </a:t>
            </a:r>
            <a:r>
              <a:rPr lang="en-ZA" sz="1600" dirty="0" err="1" smtClean="0"/>
              <a:t>HoC</a:t>
            </a:r>
            <a:r>
              <a:rPr lang="en-ZA" sz="1600" dirty="0" smtClean="0"/>
              <a:t> = accounting </a:t>
            </a:r>
            <a:r>
              <a:rPr lang="en-ZA" sz="1600" dirty="0"/>
              <a:t>officer for the </a:t>
            </a:r>
            <a:r>
              <a:rPr lang="en-ZA" sz="1600" dirty="0" smtClean="0"/>
              <a:t>ER </a:t>
            </a:r>
            <a:r>
              <a:rPr lang="en-ZA" sz="1600" dirty="0"/>
              <a:t>function alone </a:t>
            </a:r>
            <a:r>
              <a:rPr lang="en-ZA" sz="1600" dirty="0" smtClean="0"/>
              <a:t>&amp; </a:t>
            </a:r>
            <a:r>
              <a:rPr lang="en-ZA" sz="1600" dirty="0"/>
              <a:t>will be able to focus strongly on this specific &amp;</a:t>
            </a:r>
            <a:r>
              <a:rPr lang="en-ZA" sz="1600" dirty="0" smtClean="0"/>
              <a:t> </a:t>
            </a:r>
            <a:r>
              <a:rPr lang="en-ZA" sz="1600" dirty="0"/>
              <a:t>complex function.  </a:t>
            </a:r>
          </a:p>
          <a:p>
            <a:pPr lvl="1"/>
            <a:r>
              <a:rPr lang="en-ZA" sz="1600" dirty="0" smtClean="0"/>
              <a:t>The </a:t>
            </a:r>
            <a:r>
              <a:rPr lang="en-ZA" sz="1600" dirty="0" err="1" smtClean="0"/>
              <a:t>HoC</a:t>
            </a:r>
            <a:r>
              <a:rPr lang="en-ZA" sz="1600" dirty="0" smtClean="0"/>
              <a:t> </a:t>
            </a:r>
            <a:r>
              <a:rPr lang="en-ZA" sz="1600" dirty="0"/>
              <a:t>has a similar standing to that of the DG of </a:t>
            </a:r>
            <a:r>
              <a:rPr lang="en-ZA" sz="1600" dirty="0" smtClean="0"/>
              <a:t> DWA</a:t>
            </a:r>
            <a:endParaRPr lang="en-ZA" sz="1600" dirty="0"/>
          </a:p>
          <a:p>
            <a:pPr lvl="1"/>
            <a:r>
              <a:rPr lang="en-ZA" sz="1600" dirty="0" smtClean="0"/>
              <a:t>Direct </a:t>
            </a:r>
            <a:r>
              <a:rPr lang="en-ZA" sz="1600" dirty="0"/>
              <a:t>control and influence by the </a:t>
            </a:r>
            <a:r>
              <a:rPr lang="en-ZA" sz="1600" dirty="0" smtClean="0"/>
              <a:t>Min </a:t>
            </a:r>
            <a:r>
              <a:rPr lang="en-ZA" sz="1600" dirty="0"/>
              <a:t>over service delivery outcomes and outputs without the need to create an entity outside the public service;</a:t>
            </a:r>
          </a:p>
          <a:p>
            <a:pPr lvl="1"/>
            <a:r>
              <a:rPr lang="en-ZA" sz="1600" dirty="0" smtClean="0"/>
              <a:t>GC </a:t>
            </a:r>
            <a:r>
              <a:rPr lang="en-ZA" sz="1600" dirty="0"/>
              <a:t>will be able to focus </a:t>
            </a:r>
            <a:r>
              <a:rPr lang="en-ZA" sz="1600" dirty="0" smtClean="0"/>
              <a:t>its </a:t>
            </a:r>
            <a:r>
              <a:rPr lang="en-ZA" sz="1600" dirty="0"/>
              <a:t>HR component on the recruitment, training and retention of staff with the specific skills required for </a:t>
            </a:r>
            <a:r>
              <a:rPr lang="en-ZA" sz="1600" dirty="0" smtClean="0"/>
              <a:t>ER; </a:t>
            </a:r>
            <a:endParaRPr lang="en-ZA" sz="1600" dirty="0"/>
          </a:p>
          <a:p>
            <a:pPr lvl="1"/>
            <a:r>
              <a:rPr lang="en-ZA" sz="1600" dirty="0" smtClean="0"/>
              <a:t>Can </a:t>
            </a:r>
            <a:r>
              <a:rPr lang="en-ZA" sz="1600" dirty="0"/>
              <a:t>take between 9 to 18 months to establish depending on the length of time to get the necessary Act through Parliament;</a:t>
            </a:r>
          </a:p>
          <a:p>
            <a:pPr lvl="1"/>
            <a:r>
              <a:rPr lang="en-ZA" sz="1600" dirty="0" smtClean="0"/>
              <a:t>Legal </a:t>
            </a:r>
            <a:r>
              <a:rPr lang="en-ZA" sz="1600" dirty="0"/>
              <a:t>status – remains part of the government, similar to that of principal department</a:t>
            </a:r>
          </a:p>
          <a:p>
            <a:pPr lvl="1"/>
            <a:r>
              <a:rPr lang="en-ZA" sz="1600" dirty="0" smtClean="0"/>
              <a:t>Has </a:t>
            </a:r>
            <a:r>
              <a:rPr lang="en-ZA" sz="1600" dirty="0"/>
              <a:t>just as much power as an external entity, without the separate legal status</a:t>
            </a:r>
          </a:p>
          <a:p>
            <a:pPr lvl="1"/>
            <a:endParaRPr lang="en-ZA" sz="1600" dirty="0"/>
          </a:p>
        </p:txBody>
      </p:sp>
    </p:spTree>
    <p:extLst>
      <p:ext uri="{BB962C8B-B14F-4D97-AF65-F5344CB8AC3E}">
        <p14:creationId xmlns:p14="http://schemas.microsoft.com/office/powerpoint/2010/main" val="5130434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1143000"/>
          </a:xfrm>
        </p:spPr>
        <p:txBody>
          <a:bodyPr/>
          <a:lstStyle/>
          <a:p>
            <a:r>
              <a:rPr lang="en-ZA" sz="4000" dirty="0"/>
              <a:t>Regulatory </a:t>
            </a:r>
            <a:r>
              <a:rPr lang="en-ZA" sz="4000" dirty="0" smtClean="0"/>
              <a:t>Option 2: GC </a:t>
            </a:r>
            <a:r>
              <a:rPr lang="en-ZA" sz="4000" dirty="0"/>
              <a:t>(cont.)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114800"/>
          </a:xfrm>
        </p:spPr>
        <p:txBody>
          <a:bodyPr/>
          <a:lstStyle/>
          <a:p>
            <a:r>
              <a:rPr lang="en-ZA" dirty="0" smtClean="0"/>
              <a:t>Option 2: disadvantages of GC</a:t>
            </a:r>
          </a:p>
          <a:p>
            <a:pPr lvl="1"/>
            <a:r>
              <a:rPr lang="en-ZA" dirty="0" smtClean="0"/>
              <a:t>Specific </a:t>
            </a:r>
            <a:r>
              <a:rPr lang="en-ZA" dirty="0"/>
              <a:t>regulatory functions will have to be conferred, assigned or delegated </a:t>
            </a:r>
            <a:endParaRPr lang="en-ZA" dirty="0" smtClean="0"/>
          </a:p>
          <a:p>
            <a:pPr lvl="1"/>
            <a:r>
              <a:rPr lang="en-ZA" dirty="0" smtClean="0"/>
              <a:t>Assignment </a:t>
            </a:r>
            <a:r>
              <a:rPr lang="en-ZA" dirty="0"/>
              <a:t>of functions to the </a:t>
            </a:r>
            <a:r>
              <a:rPr lang="en-ZA" dirty="0" smtClean="0"/>
              <a:t>GC subject </a:t>
            </a:r>
            <a:r>
              <a:rPr lang="en-ZA" dirty="0"/>
              <a:t>to approval by </a:t>
            </a:r>
            <a:r>
              <a:rPr lang="en-ZA" dirty="0" smtClean="0"/>
              <a:t>Parliament</a:t>
            </a:r>
          </a:p>
          <a:p>
            <a:pPr lvl="1"/>
            <a:r>
              <a:rPr lang="en-ZA" dirty="0" smtClean="0"/>
              <a:t>Not clear is the GC can take legal action against DWA, if necessary</a:t>
            </a:r>
          </a:p>
          <a:p>
            <a:pPr lvl="1"/>
            <a:r>
              <a:rPr lang="en-ZA" dirty="0" smtClean="0"/>
              <a:t>Attraction and retention of staff limited by public service conditions and salaries</a:t>
            </a:r>
          </a:p>
          <a:p>
            <a:pPr lvl="1"/>
            <a:endParaRPr lang="en-ZA" dirty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32337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1143000"/>
          </a:xfrm>
        </p:spPr>
        <p:txBody>
          <a:bodyPr>
            <a:noAutofit/>
          </a:bodyPr>
          <a:lstStyle/>
          <a:p>
            <a:r>
              <a:rPr lang="en-ZA" sz="4000" dirty="0"/>
              <a:t>Regulatory </a:t>
            </a:r>
            <a:r>
              <a:rPr lang="en-ZA" sz="4000" dirty="0" smtClean="0"/>
              <a:t>Option 3: External to DWA </a:t>
            </a:r>
            <a:endParaRPr lang="en-ZA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472136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National Public Entity (NPE)</a:t>
            </a:r>
          </a:p>
          <a:p>
            <a:pPr lvl="1"/>
            <a:r>
              <a:rPr lang="en-ZA" dirty="0" smtClean="0"/>
              <a:t>This option entails the Economic Regulation function being performed by an institution external to DWA</a:t>
            </a:r>
          </a:p>
          <a:p>
            <a:pPr lvl="1"/>
            <a:r>
              <a:rPr lang="en-ZA" dirty="0" smtClean="0"/>
              <a:t>Definition of PE</a:t>
            </a:r>
          </a:p>
          <a:p>
            <a:pPr marL="393192" lvl="1" indent="0">
              <a:buNone/>
            </a:pPr>
            <a:r>
              <a:rPr lang="en-ZA" sz="1900" b="1" i="1" dirty="0" smtClean="0"/>
              <a:t>	(</a:t>
            </a:r>
            <a:r>
              <a:rPr lang="en-ZA" sz="1900" b="1" i="1" dirty="0"/>
              <a:t>b) a board, commission, company, corporation, fund or other </a:t>
            </a:r>
            <a:r>
              <a:rPr lang="en-ZA" sz="1900" b="1" i="1" dirty="0" smtClean="0"/>
              <a:t>	entity 	(</a:t>
            </a:r>
            <a:r>
              <a:rPr lang="en-ZA" sz="1900" b="1" i="1" dirty="0"/>
              <a:t>other than a national government business enterprise) </a:t>
            </a:r>
            <a:r>
              <a:rPr lang="en-ZA" sz="1900" b="1" i="1" dirty="0" smtClean="0"/>
              <a:t> which </a:t>
            </a:r>
            <a:r>
              <a:rPr lang="en-ZA" sz="1900" b="1" i="1" dirty="0"/>
              <a:t>is—</a:t>
            </a:r>
          </a:p>
          <a:p>
            <a:pPr marL="914400" lvl="3" indent="0">
              <a:buNone/>
            </a:pPr>
            <a:r>
              <a:rPr lang="en-ZA" sz="1900" b="1" i="1" dirty="0" smtClean="0"/>
              <a:t>	(</a:t>
            </a:r>
            <a:r>
              <a:rPr lang="en-ZA" sz="1900" b="1" i="1" dirty="0" err="1"/>
              <a:t>i</a:t>
            </a:r>
            <a:r>
              <a:rPr lang="en-ZA" sz="1900" b="1" i="1" dirty="0"/>
              <a:t>) established in terms of national legislation;</a:t>
            </a:r>
          </a:p>
          <a:p>
            <a:pPr marL="393192" lvl="1" indent="0">
              <a:buNone/>
            </a:pPr>
            <a:r>
              <a:rPr lang="en-ZA" sz="1900" b="1" i="1" dirty="0" smtClean="0"/>
              <a:t>		(</a:t>
            </a:r>
            <a:r>
              <a:rPr lang="en-ZA" sz="1900" b="1" i="1" dirty="0"/>
              <a:t>ii) fully or substantially funded either from the </a:t>
            </a:r>
            <a:r>
              <a:rPr lang="en-ZA" sz="1900" b="1" i="1" dirty="0" smtClean="0"/>
              <a:t>			National </a:t>
            </a:r>
            <a:r>
              <a:rPr lang="en-ZA" sz="1900" b="1" i="1" dirty="0"/>
              <a:t>Revenue Fund, or by way of a tax, levy or </a:t>
            </a:r>
            <a:r>
              <a:rPr lang="en-ZA" sz="1900" b="1" i="1" dirty="0" smtClean="0"/>
              <a:t> other 		money </a:t>
            </a:r>
            <a:r>
              <a:rPr lang="en-ZA" sz="1900" b="1" i="1" dirty="0"/>
              <a:t>imposed in terms of national legislation; </a:t>
            </a:r>
            <a:r>
              <a:rPr lang="en-ZA" sz="1900" b="1" i="1" dirty="0" smtClean="0"/>
              <a:t> and</a:t>
            </a:r>
            <a:endParaRPr lang="en-ZA" sz="1900" b="1" i="1" dirty="0"/>
          </a:p>
          <a:p>
            <a:pPr marL="1371600" lvl="5" indent="0">
              <a:buNone/>
            </a:pPr>
            <a:r>
              <a:rPr lang="en-ZA" sz="1900" b="1" i="1" dirty="0" smtClean="0"/>
              <a:t>	(</a:t>
            </a:r>
            <a:r>
              <a:rPr lang="en-ZA" sz="1900" b="1" i="1" dirty="0"/>
              <a:t>iii) accountable to Parliament;</a:t>
            </a:r>
          </a:p>
          <a:p>
            <a:pPr lvl="2"/>
            <a:endParaRPr lang="en-ZA" sz="1700" dirty="0" smtClean="0"/>
          </a:p>
          <a:p>
            <a:pPr lvl="1"/>
            <a:endParaRPr lang="en-ZA" dirty="0" smtClean="0"/>
          </a:p>
          <a:p>
            <a:pPr marL="393192" lvl="1" indent="0">
              <a:buNone/>
            </a:pPr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11635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000" dirty="0"/>
              <a:t>Regulatory Option 3: External to </a:t>
            </a:r>
            <a:r>
              <a:rPr lang="en-ZA" sz="4000" dirty="0" smtClean="0"/>
              <a:t>DWA cont.) </a:t>
            </a:r>
            <a:endParaRPr lang="en-ZA" sz="5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1368"/>
            <a:ext cx="8229600" cy="5116024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en-ZA" sz="3300" dirty="0" smtClean="0"/>
              <a:t>Prescribed by law &amp; serves identified ‘public purpose’ objectives  </a:t>
            </a:r>
          </a:p>
          <a:p>
            <a:pPr lvl="1"/>
            <a:r>
              <a:rPr lang="en-ZA" sz="3300" dirty="0" smtClean="0"/>
              <a:t>Forms part of the “general government”, &amp; not the “business sector”</a:t>
            </a:r>
          </a:p>
          <a:p>
            <a:pPr lvl="1"/>
            <a:r>
              <a:rPr lang="en-ZA" sz="3300" dirty="0" smtClean="0"/>
              <a:t>Juristic person with a governing board</a:t>
            </a:r>
          </a:p>
          <a:p>
            <a:pPr lvl="1"/>
            <a:r>
              <a:rPr lang="en-ZA" sz="3300" dirty="0" smtClean="0"/>
              <a:t>Has limited recourse to the resources &amp; authority of the State</a:t>
            </a:r>
          </a:p>
          <a:p>
            <a:pPr lvl="1"/>
            <a:r>
              <a:rPr lang="en-ZA" sz="3300" dirty="0" smtClean="0"/>
              <a:t>Governing Board  is accountable to Parliament through the Minister &amp; the NPE forms part of a Minister’s “portfolio” of executive responsibilities</a:t>
            </a:r>
          </a:p>
          <a:p>
            <a:pPr lvl="1"/>
            <a:r>
              <a:rPr lang="en-ZA" sz="3300" dirty="0" smtClean="0"/>
              <a:t>Governance arrangements are specified in:</a:t>
            </a:r>
          </a:p>
          <a:p>
            <a:pPr lvl="2"/>
            <a:r>
              <a:rPr lang="en-ZA" sz="3300" dirty="0" smtClean="0"/>
              <a:t>enabling legislation </a:t>
            </a:r>
          </a:p>
          <a:p>
            <a:pPr lvl="2"/>
            <a:r>
              <a:rPr lang="en-ZA" sz="3300" dirty="0" smtClean="0"/>
              <a:t>various codes &amp; protocols (King Code,  Protocol on Corporate Governance)</a:t>
            </a:r>
          </a:p>
          <a:p>
            <a:pPr lvl="1"/>
            <a:r>
              <a:rPr lang="en-ZA" sz="3300" dirty="0" smtClean="0"/>
              <a:t>Enjoys separate legal status from DWA and other government departments and entities</a:t>
            </a:r>
          </a:p>
          <a:p>
            <a:pPr lvl="1"/>
            <a:r>
              <a:rPr lang="en-ZA" sz="3300" dirty="0" smtClean="0"/>
              <a:t>Functions &amp; powers of the ER would be directly assigned through establishing legislation.  </a:t>
            </a:r>
          </a:p>
          <a:p>
            <a:pPr lvl="1"/>
            <a:r>
              <a:rPr lang="en-ZA" sz="3300" dirty="0" smtClean="0"/>
              <a:t>Once established it must be listed as a NPE in Schedule 2 of the PFMA.</a:t>
            </a:r>
          </a:p>
          <a:p>
            <a:pPr lvl="1"/>
            <a:endParaRPr lang="en-ZA" sz="3300" dirty="0"/>
          </a:p>
        </p:txBody>
      </p:sp>
    </p:spTree>
    <p:extLst>
      <p:ext uri="{BB962C8B-B14F-4D97-AF65-F5344CB8AC3E}">
        <p14:creationId xmlns:p14="http://schemas.microsoft.com/office/powerpoint/2010/main" val="164961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Regulatory Option 3: External to DWA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ZA" dirty="0" smtClean="0"/>
              <a:t>Advantages of NPE</a:t>
            </a:r>
          </a:p>
          <a:p>
            <a:pPr lvl="1"/>
            <a:r>
              <a:rPr lang="en-ZA" dirty="0" smtClean="0"/>
              <a:t>Largely resolves the player / referee challenge within DWA</a:t>
            </a:r>
            <a:endParaRPr lang="en-ZA" dirty="0"/>
          </a:p>
          <a:p>
            <a:pPr lvl="1"/>
            <a:r>
              <a:rPr lang="en-ZA" dirty="0" smtClean="0"/>
              <a:t>Falls </a:t>
            </a:r>
            <a:r>
              <a:rPr lang="en-ZA" dirty="0"/>
              <a:t>outside the public service regulations &amp;</a:t>
            </a:r>
            <a:r>
              <a:rPr lang="en-ZA" dirty="0" smtClean="0"/>
              <a:t> </a:t>
            </a:r>
            <a:r>
              <a:rPr lang="en-ZA" dirty="0"/>
              <a:t>can therefore pay higher salaries, provide better working conditions, </a:t>
            </a:r>
            <a:r>
              <a:rPr lang="en-ZA" dirty="0" smtClean="0"/>
              <a:t>&amp; is better placed to </a:t>
            </a:r>
            <a:r>
              <a:rPr lang="en-ZA" dirty="0"/>
              <a:t>recruit &amp;</a:t>
            </a:r>
            <a:r>
              <a:rPr lang="en-ZA" dirty="0" smtClean="0"/>
              <a:t> </a:t>
            </a:r>
            <a:r>
              <a:rPr lang="en-ZA" dirty="0"/>
              <a:t>retain highly skilled </a:t>
            </a:r>
            <a:r>
              <a:rPr lang="en-ZA" dirty="0" smtClean="0"/>
              <a:t>individuals</a:t>
            </a:r>
            <a:endParaRPr lang="en-ZA" dirty="0"/>
          </a:p>
          <a:p>
            <a:pPr lvl="1"/>
            <a:r>
              <a:rPr lang="en-ZA" dirty="0" smtClean="0"/>
              <a:t>As </a:t>
            </a:r>
            <a:r>
              <a:rPr lang="en-ZA" dirty="0"/>
              <a:t>a separate juristic person it is better placed to take legal action against DWA &amp;</a:t>
            </a:r>
            <a:r>
              <a:rPr lang="en-ZA" dirty="0" smtClean="0"/>
              <a:t> </a:t>
            </a:r>
            <a:r>
              <a:rPr lang="en-ZA" dirty="0"/>
              <a:t>municipalities if </a:t>
            </a:r>
            <a:r>
              <a:rPr lang="en-ZA" dirty="0" smtClean="0"/>
              <a:t>required</a:t>
            </a:r>
            <a:endParaRPr lang="en-ZA" dirty="0"/>
          </a:p>
          <a:p>
            <a:pPr lvl="1"/>
            <a:r>
              <a:rPr lang="en-ZA" dirty="0" smtClean="0"/>
              <a:t>Clear </a:t>
            </a:r>
            <a:r>
              <a:rPr lang="en-ZA" dirty="0"/>
              <a:t>separation of roles &amp;</a:t>
            </a:r>
            <a:r>
              <a:rPr lang="en-ZA" dirty="0" smtClean="0"/>
              <a:t> responsibilities</a:t>
            </a:r>
            <a:endParaRPr lang="en-ZA" dirty="0"/>
          </a:p>
          <a:p>
            <a:pPr lvl="1"/>
            <a:r>
              <a:rPr lang="en-ZA" dirty="0" smtClean="0"/>
              <a:t>Perceived </a:t>
            </a:r>
            <a:r>
              <a:rPr lang="en-ZA" dirty="0"/>
              <a:t>as being less open to inappropriate government </a:t>
            </a:r>
            <a:r>
              <a:rPr lang="en-ZA" dirty="0" smtClean="0"/>
              <a:t>influence</a:t>
            </a:r>
          </a:p>
          <a:p>
            <a:pPr lvl="1"/>
            <a:r>
              <a:rPr lang="en-ZA" dirty="0" smtClean="0"/>
              <a:t>Could still obtain transfer payment from DWA supplemented by a portion of water use charges</a:t>
            </a:r>
          </a:p>
          <a:p>
            <a:pPr lvl="1"/>
            <a:endParaRPr lang="en-ZA" dirty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4297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Regulatory Option 3: External to DWA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Disadvantages of NPE</a:t>
            </a:r>
          </a:p>
          <a:p>
            <a:pPr lvl="1"/>
            <a:r>
              <a:rPr lang="en-ZA" dirty="0" smtClean="0"/>
              <a:t>More </a:t>
            </a:r>
            <a:r>
              <a:rPr lang="en-ZA" dirty="0"/>
              <a:t>complicated to establish &amp;</a:t>
            </a:r>
            <a:r>
              <a:rPr lang="en-ZA" dirty="0" smtClean="0"/>
              <a:t> </a:t>
            </a:r>
            <a:r>
              <a:rPr lang="en-ZA" dirty="0"/>
              <a:t>may take between 2 to 3 years</a:t>
            </a:r>
          </a:p>
          <a:p>
            <a:pPr lvl="1"/>
            <a:r>
              <a:rPr lang="en-ZA" dirty="0" smtClean="0"/>
              <a:t>Generally </a:t>
            </a:r>
            <a:r>
              <a:rPr lang="en-ZA" dirty="0"/>
              <a:t>more expensive than the options internal to the public </a:t>
            </a:r>
            <a:r>
              <a:rPr lang="en-ZA" dirty="0" smtClean="0"/>
              <a:t>service</a:t>
            </a:r>
          </a:p>
          <a:p>
            <a:pPr lvl="1"/>
            <a:endParaRPr lang="en-ZA" dirty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76958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412429"/>
              </p:ext>
            </p:extLst>
          </p:nvPr>
        </p:nvGraphicFramePr>
        <p:xfrm>
          <a:off x="827584" y="548680"/>
          <a:ext cx="7651176" cy="5586949"/>
        </p:xfrm>
        <a:graphic>
          <a:graphicData uri="http://schemas.openxmlformats.org/drawingml/2006/table">
            <a:tbl>
              <a:tblPr firstRow="1" firstCol="1" bandRow="1"/>
              <a:tblGrid>
                <a:gridCol w="7651176"/>
              </a:tblGrid>
              <a:tr h="239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ZA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CRITERIA FOR ASSESSMENT OF MOST APPROPRIATE</a:t>
                      </a:r>
                      <a:r>
                        <a:rPr lang="en-ZA" sz="18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CORPORATE FORM</a:t>
                      </a:r>
                      <a:endParaRPr lang="en-ZA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Regulatory legitimacy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 action or regime supported by legislative authority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there an appropriate scheme of accountability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Are procedures fair, accessible and open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 regulator acting with sufficient expertise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Is the action or regime efficient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Regulatory Best Practice (Do the options address regulatory principles?)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Clear Roles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Transparency Accountability/Non discriminatory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Independence/Autonomy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Participation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Effective Monitoring and Enforcement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Minimal Regulation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Predictability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Judicial  review 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Market </a:t>
                      </a:r>
                      <a:r>
                        <a:rPr lang="en-ZA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structure fit (Does the option facilitate? )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Building on existing regulatory capacity and structures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Progressively building regulatory capacity within the sector institutions.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Introducing more appropriate separation of roles and responsibilities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Addressing existing critical regulatory gaps and constraints.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Ensuring that the existing water sector “market failures” are addressed  on a priority basis.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Enables “quick wins” to be made.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230001">
                <a:tc>
                  <a:txBody>
                    <a:bodyPr/>
                    <a:lstStyle/>
                    <a:p>
                      <a:pPr marL="7200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ZA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Accommodates the regulatory preferences of key sector stakeholders</a:t>
                      </a:r>
                    </a:p>
                  </a:txBody>
                  <a:tcPr marL="31783" marR="317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438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ZA" dirty="0" smtClean="0"/>
              <a:t>Problem statement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114800"/>
          </a:xfrm>
        </p:spPr>
        <p:txBody>
          <a:bodyPr>
            <a:normAutofit fontScale="55000" lnSpcReduction="20000"/>
          </a:bodyPr>
          <a:lstStyle/>
          <a:p>
            <a:pPr>
              <a:buClr>
                <a:srgbClr val="2DA2BF"/>
              </a:buClr>
            </a:pPr>
            <a:r>
              <a:rPr lang="en-ZA" dirty="0" smtClean="0">
                <a:solidFill>
                  <a:prstClr val="black"/>
                </a:solidFill>
              </a:rPr>
              <a:t>Current tariff and charge setting process lacks regulation;</a:t>
            </a:r>
          </a:p>
          <a:p>
            <a:pPr>
              <a:buClr>
                <a:srgbClr val="2DA2BF"/>
              </a:buClr>
            </a:pPr>
            <a:r>
              <a:rPr lang="en-ZA" dirty="0" smtClean="0">
                <a:solidFill>
                  <a:prstClr val="black"/>
                </a:solidFill>
              </a:rPr>
              <a:t>Raw water:</a:t>
            </a:r>
          </a:p>
          <a:p>
            <a:pPr lvl="1">
              <a:buClr>
                <a:srgbClr val="2DA2BF"/>
              </a:buClr>
            </a:pPr>
            <a:r>
              <a:rPr lang="en-ZA" dirty="0" smtClean="0">
                <a:solidFill>
                  <a:prstClr val="black"/>
                </a:solidFill>
              </a:rPr>
              <a:t>Conflict of interest (DWA determines raw water pricing strategy, sets raw water tariffs, is infrastructure developer and operator, spends revenue from tariffs)</a:t>
            </a:r>
          </a:p>
          <a:p>
            <a:pPr lvl="1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Difficult to correlate expenditure with charge elements</a:t>
            </a:r>
          </a:p>
          <a:p>
            <a:pPr lvl="1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TCTA charge not effectively regulated </a:t>
            </a:r>
          </a:p>
          <a:p>
            <a:pPr lvl="1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WRM charge to be determined by CMAs – will need regulation to avoid </a:t>
            </a:r>
            <a:r>
              <a:rPr lang="en-ZA" dirty="0" err="1" smtClean="0">
                <a:solidFill>
                  <a:prstClr val="black"/>
                </a:solidFill>
              </a:rPr>
              <a:t>uneccesary</a:t>
            </a:r>
            <a:r>
              <a:rPr lang="en-ZA" dirty="0" smtClean="0">
                <a:solidFill>
                  <a:prstClr val="black"/>
                </a:solidFill>
              </a:rPr>
              <a:t> escalation</a:t>
            </a:r>
          </a:p>
          <a:p>
            <a:pPr lvl="1">
              <a:buClr>
                <a:srgbClr val="DA1F28"/>
              </a:buClr>
            </a:pPr>
            <a:endParaRPr lang="en-ZA" dirty="0" smtClean="0">
              <a:solidFill>
                <a:prstClr val="black"/>
              </a:solidFill>
            </a:endParaRPr>
          </a:p>
          <a:p>
            <a:pPr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Water services</a:t>
            </a:r>
          </a:p>
          <a:p>
            <a:pPr lvl="1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Weak regulation of water board tariffs </a:t>
            </a:r>
          </a:p>
          <a:p>
            <a:pPr lvl="2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may result in over-pricing (consumer pays more than is appropriate) or</a:t>
            </a:r>
          </a:p>
          <a:p>
            <a:pPr lvl="2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under-pricing (with associated under-funding of operation, maintenance and refurbishment)</a:t>
            </a:r>
          </a:p>
          <a:p>
            <a:pPr lvl="1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Local government tariffs</a:t>
            </a:r>
          </a:p>
          <a:p>
            <a:pPr lvl="2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Section 10 regulations – poorly enforced?</a:t>
            </a:r>
          </a:p>
          <a:p>
            <a:pPr lvl="2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Little ring-fencing of water services budgets</a:t>
            </a:r>
          </a:p>
          <a:p>
            <a:pPr lvl="2">
              <a:buClr>
                <a:srgbClr val="DA1F28"/>
              </a:buClr>
            </a:pPr>
            <a:r>
              <a:rPr lang="en-ZA" dirty="0" smtClean="0">
                <a:solidFill>
                  <a:prstClr val="black"/>
                </a:solidFill>
              </a:rPr>
              <a:t>Many WSAs do not know their full costs to budget against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8305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31827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Definition of ER 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ZA" b="1" i="1" dirty="0"/>
              <a:t>“setting the rules to control, monitor, enforce and change allowed tariffs and service standards for the water sector whilst giving due regard to social, environmental and economic imperatives”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7758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Objectives of Economic Regulation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ZA" dirty="0" smtClean="0"/>
              <a:t>Main objectives:</a:t>
            </a:r>
          </a:p>
          <a:p>
            <a:pPr lvl="1"/>
            <a:r>
              <a:rPr lang="en-ZA" dirty="0" smtClean="0"/>
              <a:t>Protect customers</a:t>
            </a:r>
          </a:p>
          <a:p>
            <a:pPr lvl="1"/>
            <a:r>
              <a:rPr lang="en-ZA" dirty="0" smtClean="0"/>
              <a:t>Protect water institutions</a:t>
            </a:r>
          </a:p>
          <a:p>
            <a:pPr lvl="1"/>
            <a:r>
              <a:rPr lang="en-ZA" dirty="0" smtClean="0"/>
              <a:t>Enable public sector to carry out long term objectives</a:t>
            </a:r>
          </a:p>
          <a:p>
            <a:r>
              <a:rPr lang="en-ZA" dirty="0" smtClean="0"/>
              <a:t>Directed at regulating </a:t>
            </a:r>
          </a:p>
          <a:p>
            <a:pPr lvl="1"/>
            <a:r>
              <a:rPr lang="en-ZA" dirty="0" smtClean="0"/>
              <a:t>costs (tariffs) charged and</a:t>
            </a:r>
          </a:p>
          <a:p>
            <a:pPr lvl="1"/>
            <a:r>
              <a:rPr lang="en-ZA" dirty="0" smtClean="0"/>
              <a:t>service standards </a:t>
            </a:r>
          </a:p>
          <a:p>
            <a:r>
              <a:rPr lang="en-ZA" dirty="0" smtClean="0"/>
              <a:t>Must take into </a:t>
            </a:r>
            <a:r>
              <a:rPr lang="en-ZA" dirty="0" err="1" smtClean="0"/>
              <a:t>accoutn</a:t>
            </a:r>
            <a:r>
              <a:rPr lang="en-ZA" dirty="0" smtClean="0"/>
              <a:t> social/equity imperatives </a:t>
            </a:r>
          </a:p>
          <a:p>
            <a:pPr lvl="1"/>
            <a:r>
              <a:rPr lang="en-ZA" dirty="0" smtClean="0"/>
              <a:t>Will require cross-subsidisation or pro-poor support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93261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ER Scope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116024"/>
          </a:xfrm>
        </p:spPr>
        <p:txBody>
          <a:bodyPr/>
          <a:lstStyle/>
          <a:p>
            <a:r>
              <a:rPr lang="en-ZA" dirty="0" smtClean="0"/>
              <a:t>ER must cover the whole Water Value Chain</a:t>
            </a:r>
          </a:p>
          <a:p>
            <a:pPr marL="109728" indent="0">
              <a:buNone/>
            </a:pP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1772816"/>
            <a:ext cx="5297487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1080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txBody>
          <a:bodyPr>
            <a:normAutofit/>
          </a:bodyPr>
          <a:lstStyle/>
          <a:p>
            <a:r>
              <a:rPr lang="en-ZA" dirty="0" smtClean="0"/>
              <a:t>ER Scope (Cont.)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4450196"/>
              </p:ext>
            </p:extLst>
          </p:nvPr>
        </p:nvGraphicFramePr>
        <p:xfrm>
          <a:off x="285720" y="836712"/>
          <a:ext cx="8643998" cy="531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167"/>
                <a:gridCol w="4201973"/>
                <a:gridCol w="4021858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Function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smtClean="0"/>
                        <a:t>Regulated  institution</a:t>
                      </a:r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1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water resources</a:t>
                      </a:r>
                      <a:r>
                        <a:rPr lang="en-ZA" sz="1600" baseline="0" dirty="0" smtClean="0"/>
                        <a:t> management charge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DWA (responsibility of CMAs once delegated)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2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water resource development charge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DWA/ TCTA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3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bulk water tariff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Bulk water</a:t>
                      </a:r>
                      <a:r>
                        <a:rPr lang="en-ZA" sz="1600" baseline="0" dirty="0" smtClean="0"/>
                        <a:t> services providers (WB, some WSAs &amp; intermediaries)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4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retail water tariff/service standards (within</a:t>
                      </a:r>
                      <a:r>
                        <a:rPr lang="en-ZA" sz="1600" baseline="0" dirty="0" smtClean="0"/>
                        <a:t> constraints of constitutional roles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Municipalities 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4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sanitation charges/ service standards</a:t>
                      </a:r>
                      <a:r>
                        <a:rPr lang="en-ZA" sz="1600" baseline="0" dirty="0" smtClean="0"/>
                        <a:t> (within constraints of constitutional roles)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Municipalities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6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bulk waste water treatment charges/service standards (within</a:t>
                      </a:r>
                      <a:r>
                        <a:rPr lang="en-ZA" sz="1600" baseline="0" dirty="0" smtClean="0"/>
                        <a:t> constraints of constitutional roles)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Municipalities (WSAs) and some water boards (domestic and industrial waste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7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Waste Discharge Charges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DWA (not yet implemented)</a:t>
                      </a:r>
                      <a:endParaRPr lang="en-ZA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600" dirty="0" smtClean="0"/>
                        <a:t>8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Determining water research charges</a:t>
                      </a:r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WRC</a:t>
                      </a:r>
                      <a:endParaRPr lang="en-ZA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17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ZA" dirty="0"/>
              <a:t>ER Scope </a:t>
            </a:r>
            <a:r>
              <a:rPr lang="en-ZA" dirty="0" smtClean="0"/>
              <a:t>(</a:t>
            </a:r>
            <a:r>
              <a:rPr lang="en-ZA" dirty="0"/>
              <a:t>Cont.)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Where DWA, TCTA, Water Boards or CMAs are setting charges, the ER can </a:t>
            </a:r>
            <a:r>
              <a:rPr lang="en-ZA" b="1" i="1" dirty="0" smtClean="0"/>
              <a:t>determine  </a:t>
            </a:r>
            <a:r>
              <a:rPr lang="en-ZA" dirty="0" smtClean="0"/>
              <a:t>what those charges should be;</a:t>
            </a:r>
          </a:p>
          <a:p>
            <a:r>
              <a:rPr lang="en-ZA" dirty="0" smtClean="0"/>
              <a:t>Where municipalities (Water Services Authorities) are setting tariffs, the role of the ER is less clear</a:t>
            </a:r>
          </a:p>
          <a:p>
            <a:pPr lvl="1"/>
            <a:r>
              <a:rPr lang="en-ZA" dirty="0" smtClean="0"/>
              <a:t>the ER can ensure that national norms and standards are met in line with the constitution, but cannot interfere in the decisions that affect the running of a municipality</a:t>
            </a:r>
          </a:p>
          <a:p>
            <a:pPr lvl="1"/>
            <a:endParaRPr lang="en-ZA" dirty="0"/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54614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/>
          <a:lstStyle/>
          <a:p>
            <a:r>
              <a:rPr lang="en-ZA" dirty="0" smtClean="0"/>
              <a:t>ER Functions </a:t>
            </a:r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8756847"/>
              </p:ext>
            </p:extLst>
          </p:nvPr>
        </p:nvGraphicFramePr>
        <p:xfrm>
          <a:off x="457200" y="1052736"/>
          <a:ext cx="8229900" cy="451846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685908"/>
                <a:gridCol w="2671500"/>
                <a:gridCol w="1966979"/>
                <a:gridCol w="1905513"/>
              </a:tblGrid>
              <a:tr h="2817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  scope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 function/s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 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objective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Regulatory overlaps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/>
                </a:tc>
              </a:tr>
              <a:tr h="281759">
                <a:tc rowSpan="2">
                  <a:txBody>
                    <a:bodyPr/>
                    <a:lstStyle/>
                    <a:p>
                      <a:pPr marL="9017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1 Water resource management charges - DWA/CMAs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Set rules for raw water management charges determination.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 Approve  raw water management  </a:t>
                      </a:r>
                      <a:r>
                        <a:rPr lang="en-ZA" sz="1400" dirty="0" smtClean="0">
                          <a:effectLst/>
                        </a:rPr>
                        <a:t>charges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Ensure reasonable charges to archive catchment objectives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Environmental / social (CMS)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  <a:tr h="677986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Sustainability of </a:t>
                      </a:r>
                      <a:r>
                        <a:rPr lang="en-ZA" sz="1400" dirty="0" smtClean="0">
                          <a:effectLst/>
                        </a:rPr>
                        <a:t>institutions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  <a:tr h="281759">
                <a:tc rowSpan="6">
                  <a:txBody>
                    <a:bodyPr/>
                    <a:lstStyle/>
                    <a:p>
                      <a:pPr marL="90170" indent="-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2 Water resource development charge -DWA /TCTA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Set rules for raw water management charges (raw water tariff) determination.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 Approve raw water management </a:t>
                      </a:r>
                      <a:r>
                        <a:rPr lang="en-ZA" sz="1400" dirty="0" smtClean="0">
                          <a:effectLst/>
                        </a:rPr>
                        <a:t>charges/tariff</a:t>
                      </a:r>
                      <a:endParaRPr lang="en-ZA" sz="1400" dirty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Ensure reasonable </a:t>
                      </a:r>
                      <a:r>
                        <a:rPr lang="en-ZA" sz="1400" dirty="0" smtClean="0">
                          <a:effectLst/>
                        </a:rPr>
                        <a:t>charges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  <a:tr h="28175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Sustainability of </a:t>
                      </a:r>
                      <a:r>
                        <a:rPr lang="en-ZA" sz="1400" dirty="0" smtClean="0">
                          <a:effectLst/>
                        </a:rPr>
                        <a:t>institutions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  <a:tr h="28175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Consumer/user </a:t>
                      </a:r>
                      <a:r>
                        <a:rPr lang="en-ZA" sz="1400" dirty="0" smtClean="0">
                          <a:effectLst/>
                        </a:rPr>
                        <a:t>protection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Environmental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  <a:tr h="28175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Strategic asset </a:t>
                      </a:r>
                      <a:r>
                        <a:rPr lang="en-ZA" sz="1400" dirty="0" smtClean="0">
                          <a:effectLst/>
                        </a:rPr>
                        <a:t>management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  <a:tr h="42690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Raw water quality service </a:t>
                      </a:r>
                      <a:r>
                        <a:rPr lang="en-ZA" sz="1400" dirty="0" smtClean="0">
                          <a:effectLst/>
                        </a:rPr>
                        <a:t>standards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Raw water quality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Environmental/CMS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  <a:tr h="281759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>
                          <a:effectLst/>
                        </a:rPr>
                        <a:t>Regulatory review</a:t>
                      </a:r>
                      <a:endParaRPr lang="en-Z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Deal with </a:t>
                      </a:r>
                      <a:r>
                        <a:rPr lang="en-ZA" sz="1400" dirty="0" smtClean="0">
                          <a:effectLst/>
                        </a:rPr>
                        <a:t>Disputes/appeals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ZA" sz="1400" dirty="0">
                          <a:effectLst/>
                        </a:rPr>
                        <a:t> </a:t>
                      </a:r>
                      <a:endParaRPr lang="en-Z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770" marR="2877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082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WAF PPT template">
  <a:themeElements>
    <a:clrScheme name="DWAF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WAF PPT templat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lnDef>
  </a:objectDefaults>
  <a:extraClrSchemeLst>
    <a:extraClrScheme>
      <a:clrScheme name="DWAF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WAF PPT template">
  <a:themeElements>
    <a:clrScheme name="DWAF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WAF PPT templat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lnDef>
  </a:objectDefaults>
  <a:extraClrSchemeLst>
    <a:extraClrScheme>
      <a:clrScheme name="DWAF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WAF PPT template">
  <a:themeElements>
    <a:clrScheme name="DWAF PP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WAF PPT template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/>
            </a:gs>
            <a:gs pos="100000">
              <a:schemeClr val="bg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95" charset="0"/>
          </a:defRPr>
        </a:defPPr>
      </a:lstStyle>
    </a:lnDef>
  </a:objectDefaults>
  <a:extraClrSchemeLst>
    <a:extraClrScheme>
      <a:clrScheme name="DWAF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WAF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WAF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3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4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5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6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7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8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9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0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1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2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3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4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5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6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7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8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9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0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DWAF PPT 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2255</Words>
  <Application>Microsoft Office PowerPoint</Application>
  <PresentationFormat>On-screen Show (4:3)</PresentationFormat>
  <Paragraphs>415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DWAF PPT template</vt:lpstr>
      <vt:lpstr>1_DWAF PPT template</vt:lpstr>
      <vt:lpstr>2_DWAF PPT template</vt:lpstr>
      <vt:lpstr>Concourse</vt:lpstr>
      <vt:lpstr>Economic Regulator: Options and Models Report</vt:lpstr>
      <vt:lpstr>Content</vt:lpstr>
      <vt:lpstr>Problem statement</vt:lpstr>
      <vt:lpstr>Definition of ER </vt:lpstr>
      <vt:lpstr>Objectives of Economic Regulation</vt:lpstr>
      <vt:lpstr>ER Scope</vt:lpstr>
      <vt:lpstr>ER Scope (Cont.)</vt:lpstr>
      <vt:lpstr>ER Scope (Cont.)</vt:lpstr>
      <vt:lpstr>ER Functions </vt:lpstr>
      <vt:lpstr>PowerPoint Presentation</vt:lpstr>
      <vt:lpstr>ER Functions (cont.)</vt:lpstr>
      <vt:lpstr>ER Functions (cont.)</vt:lpstr>
      <vt:lpstr>ER Functions (cont.)</vt:lpstr>
      <vt:lpstr>ER Functions (cont.)</vt:lpstr>
      <vt:lpstr>Regulatory Options: Introduction</vt:lpstr>
      <vt:lpstr>Regulatory Option 1: Internal to DWA</vt:lpstr>
      <vt:lpstr>Regulatory Option 1: Internal to DWA</vt:lpstr>
      <vt:lpstr>Regulatory Option 1: Internal to DWA</vt:lpstr>
      <vt:lpstr>Regulatory Option 1: Internal to DWA</vt:lpstr>
      <vt:lpstr>Regulatory Option 1: Internal to DWA</vt:lpstr>
      <vt:lpstr>Regulatory Option 2: Government Component</vt:lpstr>
      <vt:lpstr>Regulatory Options (cont.)</vt:lpstr>
      <vt:lpstr>Regulatory Option 2: GC (cont.)</vt:lpstr>
      <vt:lpstr>Regulatory Option 2: GC (cont.)</vt:lpstr>
      <vt:lpstr>Regulatory Option 3: External to DWA </vt:lpstr>
      <vt:lpstr>Regulatory Option 3: External to DWA cont.) </vt:lpstr>
      <vt:lpstr>Regulatory Option 3: External to DWA </vt:lpstr>
      <vt:lpstr>Regulatory Option 3: External to DWA 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Regulator: Options and Models Report</dc:title>
  <dc:creator>Thulani</dc:creator>
  <cp:lastModifiedBy>Thulani</cp:lastModifiedBy>
  <cp:revision>2</cp:revision>
  <dcterms:created xsi:type="dcterms:W3CDTF">2013-02-18T09:18:11Z</dcterms:created>
  <dcterms:modified xsi:type="dcterms:W3CDTF">2013-02-18T09:33:29Z</dcterms:modified>
</cp:coreProperties>
</file>